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Lst>
  <p:notesMasterIdLst>
    <p:notesMasterId r:id="rId25"/>
  </p:notesMasterIdLst>
  <p:sldIdLst>
    <p:sldId id="293" r:id="rId3"/>
    <p:sldId id="285" r:id="rId4"/>
    <p:sldId id="298" r:id="rId5"/>
    <p:sldId id="291" r:id="rId6"/>
    <p:sldId id="297" r:id="rId7"/>
    <p:sldId id="287" r:id="rId8"/>
    <p:sldId id="288" r:id="rId9"/>
    <p:sldId id="296" r:id="rId10"/>
    <p:sldId id="289" r:id="rId11"/>
    <p:sldId id="295" r:id="rId12"/>
    <p:sldId id="257" r:id="rId13"/>
    <p:sldId id="276" r:id="rId14"/>
    <p:sldId id="278" r:id="rId15"/>
    <p:sldId id="279" r:id="rId16"/>
    <p:sldId id="280" r:id="rId17"/>
    <p:sldId id="282" r:id="rId18"/>
    <p:sldId id="281" r:id="rId19"/>
    <p:sldId id="283" r:id="rId20"/>
    <p:sldId id="284" r:id="rId21"/>
    <p:sldId id="286" r:id="rId22"/>
    <p:sldId id="299" r:id="rId23"/>
    <p:sldId id="301" r:id="rId2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343" autoAdjust="0"/>
  </p:normalViewPr>
  <p:slideViewPr>
    <p:cSldViewPr snapToGrid="0">
      <p:cViewPr varScale="1">
        <p:scale>
          <a:sx n="70" d="100"/>
          <a:sy n="70" d="100"/>
        </p:scale>
        <p:origin x="63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E03876-7426-41D3-9A68-38A8CB771877}" type="datetimeFigureOut">
              <a:rPr lang="fr-FR" smtClean="0"/>
              <a:t>05/01/2024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1FB787-3662-4474-89E7-BD4D07EBB7BB}" type="slidenum">
              <a:rPr lang="fr-FR" smtClean="0"/>
              <a:t>‹N°›</a:t>
            </a:fld>
            <a:endParaRPr lang="fr-FR"/>
          </a:p>
        </p:txBody>
      </p:sp>
    </p:spTree>
    <p:extLst>
      <p:ext uri="{BB962C8B-B14F-4D97-AF65-F5344CB8AC3E}">
        <p14:creationId xmlns:p14="http://schemas.microsoft.com/office/powerpoint/2010/main" val="968274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11FB787-3662-4474-89E7-BD4D07EBB7BB}" type="slidenum">
              <a:rPr lang="fr-FR" smtClean="0"/>
              <a:t>21</a:t>
            </a:fld>
            <a:endParaRPr lang="fr-FR"/>
          </a:p>
        </p:txBody>
      </p:sp>
    </p:spTree>
    <p:extLst>
      <p:ext uri="{BB962C8B-B14F-4D97-AF65-F5344CB8AC3E}">
        <p14:creationId xmlns:p14="http://schemas.microsoft.com/office/powerpoint/2010/main" val="1266563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cxnSp>
        <p:nvCxnSpPr>
          <p:cNvPr id="4" name="Connecteur droit 7"/>
          <p:cNvCxnSpPr/>
          <p:nvPr/>
        </p:nvCxnSpPr>
        <p:spPr>
          <a:xfrm>
            <a:off x="1951567" y="3549650"/>
            <a:ext cx="39624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Connecteur droit 12"/>
          <p:cNvCxnSpPr/>
          <p:nvPr/>
        </p:nvCxnSpPr>
        <p:spPr>
          <a:xfrm>
            <a:off x="6278033" y="3549650"/>
            <a:ext cx="39624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Ellipse 13"/>
          <p:cNvSpPr/>
          <p:nvPr/>
        </p:nvSpPr>
        <p:spPr>
          <a:xfrm>
            <a:off x="6053667" y="3525839"/>
            <a:ext cx="61384"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9" name="Sous-titre 8"/>
          <p:cNvSpPr>
            <a:spLocks noGrp="1"/>
          </p:cNvSpPr>
          <p:nvPr>
            <p:ph type="subTitle" idx="1"/>
          </p:nvPr>
        </p:nvSpPr>
        <p:spPr>
          <a:xfrm>
            <a:off x="609600" y="3699804"/>
            <a:ext cx="110744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smtClean="0"/>
              <a:t>Modifiez le style des sous-titres du masque</a:t>
            </a:r>
            <a:endParaRPr lang="en-US"/>
          </a:p>
        </p:txBody>
      </p:sp>
      <p:sp>
        <p:nvSpPr>
          <p:cNvPr id="28" name="Titre 27"/>
          <p:cNvSpPr>
            <a:spLocks noGrp="1"/>
          </p:cNvSpPr>
          <p:nvPr>
            <p:ph type="ctrTitle"/>
          </p:nvPr>
        </p:nvSpPr>
        <p:spPr>
          <a:xfrm>
            <a:off x="609600" y="1433732"/>
            <a:ext cx="110744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fr-FR" smtClean="0"/>
              <a:t>Modifiez le style du titre</a:t>
            </a:r>
            <a:endParaRPr lang="en-US"/>
          </a:p>
        </p:txBody>
      </p:sp>
      <p:sp>
        <p:nvSpPr>
          <p:cNvPr id="7" name="Espace réservé de la date 14"/>
          <p:cNvSpPr>
            <a:spLocks noGrp="1"/>
          </p:cNvSpPr>
          <p:nvPr>
            <p:ph type="dt" sz="half" idx="10"/>
          </p:nvPr>
        </p:nvSpPr>
        <p:spPr/>
        <p:txBody>
          <a:bodyPr/>
          <a:lstStyle>
            <a:lvl1pPr fontAlgn="auto">
              <a:spcBef>
                <a:spcPts val="0"/>
              </a:spcBef>
              <a:spcAft>
                <a:spcPts val="0"/>
              </a:spcAft>
              <a:defRPr/>
            </a:lvl1pPr>
          </a:lstStyle>
          <a:p>
            <a:pPr>
              <a:defRPr/>
            </a:pPr>
            <a:endParaRPr lang="fr-FR" altLang="fr-FR"/>
          </a:p>
        </p:txBody>
      </p:sp>
      <p:sp>
        <p:nvSpPr>
          <p:cNvPr id="8" name="Espace réservé du numéro de diapositive 15"/>
          <p:cNvSpPr>
            <a:spLocks noGrp="1"/>
          </p:cNvSpPr>
          <p:nvPr>
            <p:ph type="sldNum" sz="quarter" idx="11"/>
          </p:nvPr>
        </p:nvSpPr>
        <p:spPr/>
        <p:txBody>
          <a:bodyPr/>
          <a:lstStyle>
            <a:lvl1pPr algn="ctr">
              <a:defRPr/>
            </a:lvl1pPr>
          </a:lstStyle>
          <a:p>
            <a:pPr>
              <a:defRPr/>
            </a:pPr>
            <a:fld id="{EB17E055-02DD-4B90-904E-9848D69B70CC}" type="slidenum">
              <a:rPr lang="fr-FR" altLang="fr-FR"/>
              <a:pPr>
                <a:defRPr/>
              </a:pPr>
              <a:t>‹N°›</a:t>
            </a:fld>
            <a:endParaRPr lang="fr-FR" altLang="fr-FR"/>
          </a:p>
        </p:txBody>
      </p:sp>
      <p:sp>
        <p:nvSpPr>
          <p:cNvPr id="10" name="Espace réservé du pied de page 16"/>
          <p:cNvSpPr>
            <a:spLocks noGrp="1"/>
          </p:cNvSpPr>
          <p:nvPr>
            <p:ph type="ftr" sz="quarter" idx="12"/>
          </p:nvPr>
        </p:nvSpPr>
        <p:spPr/>
        <p:txBody>
          <a:bodyPr/>
          <a:lstStyle>
            <a:lvl1pPr fontAlgn="auto">
              <a:spcBef>
                <a:spcPts val="0"/>
              </a:spcBef>
              <a:spcAft>
                <a:spcPts val="0"/>
              </a:spcAft>
              <a:defRPr/>
            </a:lvl1pPr>
          </a:lstStyle>
          <a:p>
            <a:pPr>
              <a:defRPr/>
            </a:pPr>
            <a:endParaRPr lang="fr-FR" altLang="fr-FR"/>
          </a:p>
        </p:txBody>
      </p:sp>
    </p:spTree>
    <p:extLst>
      <p:ext uri="{BB962C8B-B14F-4D97-AF65-F5344CB8AC3E}">
        <p14:creationId xmlns:p14="http://schemas.microsoft.com/office/powerpoint/2010/main" val="719007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7"/>
          <p:cNvSpPr>
            <a:spLocks noGrp="1" noChangeArrowheads="1"/>
          </p:cNvSpPr>
          <p:nvPr>
            <p:ph type="dt" sz="half" idx="10"/>
          </p:nvPr>
        </p:nvSpPr>
        <p:spPr/>
        <p:txBody>
          <a:bodyPr/>
          <a:lstStyle>
            <a:lvl1pPr>
              <a:defRPr/>
            </a:lvl1pPr>
          </a:lstStyle>
          <a:p>
            <a:pPr>
              <a:defRPr/>
            </a:pPr>
            <a:fld id="{C16B9420-70F3-4D8E-9C6B-DC0ED513632A}" type="datetimeFigureOut">
              <a:rPr lang="fr-FR"/>
              <a:pPr>
                <a:defRPr/>
              </a:pPr>
              <a:t>05/01/2024</a:t>
            </a:fld>
            <a:endParaRPr lang="fr-FR"/>
          </a:p>
        </p:txBody>
      </p:sp>
      <p:sp>
        <p:nvSpPr>
          <p:cNvPr id="5" name="Rectangle 48"/>
          <p:cNvSpPr>
            <a:spLocks noGrp="1" noChangeArrowheads="1"/>
          </p:cNvSpPr>
          <p:nvPr>
            <p:ph type="ftr" sz="quarter" idx="11"/>
          </p:nvPr>
        </p:nvSpPr>
        <p:spPr/>
        <p:txBody>
          <a:bodyPr/>
          <a:lstStyle>
            <a:lvl1pPr>
              <a:defRPr/>
            </a:lvl1pPr>
          </a:lstStyle>
          <a:p>
            <a:pPr>
              <a:defRPr/>
            </a:pPr>
            <a:endParaRPr lang="fr-FR"/>
          </a:p>
        </p:txBody>
      </p:sp>
      <p:sp>
        <p:nvSpPr>
          <p:cNvPr id="6" name="Rectangle 49"/>
          <p:cNvSpPr>
            <a:spLocks noGrp="1" noChangeArrowheads="1"/>
          </p:cNvSpPr>
          <p:nvPr>
            <p:ph type="sldNum" sz="quarter" idx="12"/>
          </p:nvPr>
        </p:nvSpPr>
        <p:spPr/>
        <p:txBody>
          <a:bodyPr/>
          <a:lstStyle>
            <a:lvl1pPr>
              <a:defRPr/>
            </a:lvl1pPr>
          </a:lstStyle>
          <a:p>
            <a:pPr>
              <a:defRPr/>
            </a:pPr>
            <a:fld id="{7A7B9EAC-A78E-4977-96A0-B1B5A7E84A26}" type="slidenum">
              <a:rPr lang="fr-FR" altLang="en-US"/>
              <a:pPr>
                <a:defRPr/>
              </a:pPr>
              <a:t>‹N°›</a:t>
            </a:fld>
            <a:endParaRPr lang="fr-FR" altLang="en-US"/>
          </a:p>
        </p:txBody>
      </p:sp>
    </p:spTree>
    <p:extLst>
      <p:ext uri="{BB962C8B-B14F-4D97-AF65-F5344CB8AC3E}">
        <p14:creationId xmlns:p14="http://schemas.microsoft.com/office/powerpoint/2010/main" val="3252528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lvl1pPr>
              <a:defRPr/>
            </a:lvl1pPr>
          </a:lstStyle>
          <a:p>
            <a:pPr>
              <a:defRPr/>
            </a:pPr>
            <a:fld id="{FA87E056-CC49-4FD5-A01F-EE414542281C}" type="datetimeFigureOut">
              <a:rPr lang="fr-FR"/>
              <a:pPr>
                <a:defRPr/>
              </a:pPr>
              <a:t>05/01/2024</a:t>
            </a:fld>
            <a:endParaRPr lang="fr-BE"/>
          </a:p>
        </p:txBody>
      </p:sp>
      <p:sp>
        <p:nvSpPr>
          <p:cNvPr id="5" name="Espace réservé du pied de page 4"/>
          <p:cNvSpPr>
            <a:spLocks noGrp="1"/>
          </p:cNvSpPr>
          <p:nvPr>
            <p:ph type="ftr" sz="quarter" idx="11"/>
          </p:nvPr>
        </p:nvSpPr>
        <p:spPr/>
        <p:txBody>
          <a:bodyPr/>
          <a:lstStyle>
            <a:lvl1pPr>
              <a:defRPr/>
            </a:lvl1pPr>
          </a:lstStyle>
          <a:p>
            <a:pPr>
              <a:defRPr/>
            </a:pPr>
            <a:endParaRPr lang="fr-BE"/>
          </a:p>
        </p:txBody>
      </p:sp>
      <p:sp>
        <p:nvSpPr>
          <p:cNvPr id="6" name="Espace réservé du numéro de diapositive 5"/>
          <p:cNvSpPr>
            <a:spLocks noGrp="1"/>
          </p:cNvSpPr>
          <p:nvPr>
            <p:ph type="sldNum" sz="quarter" idx="12"/>
          </p:nvPr>
        </p:nvSpPr>
        <p:spPr/>
        <p:txBody>
          <a:bodyPr/>
          <a:lstStyle>
            <a:lvl1pPr>
              <a:defRPr/>
            </a:lvl1pPr>
          </a:lstStyle>
          <a:p>
            <a:pPr>
              <a:defRPr/>
            </a:pPr>
            <a:fld id="{71C4B013-4354-4364-9FA2-76EAE05A7F81}" type="slidenum">
              <a:rPr lang="fr-BE"/>
              <a:pPr>
                <a:defRPr/>
              </a:pPr>
              <a:t>‹N°›</a:t>
            </a:fld>
            <a:endParaRPr lang="fr-BE"/>
          </a:p>
        </p:txBody>
      </p:sp>
    </p:spTree>
    <p:extLst>
      <p:ext uri="{BB962C8B-B14F-4D97-AF65-F5344CB8AC3E}">
        <p14:creationId xmlns:p14="http://schemas.microsoft.com/office/powerpoint/2010/main" val="192530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lvl1pPr>
              <a:defRPr/>
            </a:lvl1pPr>
          </a:lstStyle>
          <a:p>
            <a:pPr>
              <a:defRPr/>
            </a:pPr>
            <a:fld id="{CF76EBE8-30EA-4EE4-AD5D-7C3F203F97A8}" type="datetimeFigureOut">
              <a:rPr lang="fr-FR"/>
              <a:pPr>
                <a:defRPr/>
              </a:pPr>
              <a:t>05/01/2024</a:t>
            </a:fld>
            <a:endParaRPr lang="fr-BE"/>
          </a:p>
        </p:txBody>
      </p:sp>
      <p:sp>
        <p:nvSpPr>
          <p:cNvPr id="5" name="Espace réservé du pied de page 4"/>
          <p:cNvSpPr>
            <a:spLocks noGrp="1"/>
          </p:cNvSpPr>
          <p:nvPr>
            <p:ph type="ftr" sz="quarter" idx="11"/>
          </p:nvPr>
        </p:nvSpPr>
        <p:spPr/>
        <p:txBody>
          <a:bodyPr/>
          <a:lstStyle>
            <a:lvl1pPr>
              <a:defRPr/>
            </a:lvl1pPr>
          </a:lstStyle>
          <a:p>
            <a:pPr>
              <a:defRPr/>
            </a:pPr>
            <a:endParaRPr lang="fr-BE"/>
          </a:p>
        </p:txBody>
      </p:sp>
      <p:sp>
        <p:nvSpPr>
          <p:cNvPr id="6" name="Espace réservé du numéro de diapositive 5"/>
          <p:cNvSpPr>
            <a:spLocks noGrp="1"/>
          </p:cNvSpPr>
          <p:nvPr>
            <p:ph type="sldNum" sz="quarter" idx="12"/>
          </p:nvPr>
        </p:nvSpPr>
        <p:spPr/>
        <p:txBody>
          <a:bodyPr/>
          <a:lstStyle>
            <a:lvl1pPr>
              <a:defRPr/>
            </a:lvl1pPr>
          </a:lstStyle>
          <a:p>
            <a:pPr>
              <a:defRPr/>
            </a:pPr>
            <a:fld id="{12F5FE40-91F5-4232-BB37-D55B94FCCC5E}" type="slidenum">
              <a:rPr lang="fr-BE"/>
              <a:pPr>
                <a:defRPr/>
              </a:pPr>
              <a:t>‹N°›</a:t>
            </a:fld>
            <a:endParaRPr lang="fr-BE"/>
          </a:p>
        </p:txBody>
      </p:sp>
    </p:spTree>
    <p:extLst>
      <p:ext uri="{BB962C8B-B14F-4D97-AF65-F5344CB8AC3E}">
        <p14:creationId xmlns:p14="http://schemas.microsoft.com/office/powerpoint/2010/main" val="37955694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99B952C1-EFFB-46E4-838E-91496378D92D}" type="datetimeFigureOut">
              <a:rPr lang="fr-FR"/>
              <a:pPr>
                <a:defRPr/>
              </a:pPr>
              <a:t>05/01/2024</a:t>
            </a:fld>
            <a:endParaRPr lang="fr-BE"/>
          </a:p>
        </p:txBody>
      </p:sp>
      <p:sp>
        <p:nvSpPr>
          <p:cNvPr id="5" name="Espace réservé du pied de page 4"/>
          <p:cNvSpPr>
            <a:spLocks noGrp="1"/>
          </p:cNvSpPr>
          <p:nvPr>
            <p:ph type="ftr" sz="quarter" idx="11"/>
          </p:nvPr>
        </p:nvSpPr>
        <p:spPr/>
        <p:txBody>
          <a:bodyPr/>
          <a:lstStyle>
            <a:lvl1pPr>
              <a:defRPr/>
            </a:lvl1pPr>
          </a:lstStyle>
          <a:p>
            <a:pPr>
              <a:defRPr/>
            </a:pPr>
            <a:endParaRPr lang="fr-BE"/>
          </a:p>
        </p:txBody>
      </p:sp>
      <p:sp>
        <p:nvSpPr>
          <p:cNvPr id="6" name="Espace réservé du numéro de diapositive 5"/>
          <p:cNvSpPr>
            <a:spLocks noGrp="1"/>
          </p:cNvSpPr>
          <p:nvPr>
            <p:ph type="sldNum" sz="quarter" idx="12"/>
          </p:nvPr>
        </p:nvSpPr>
        <p:spPr/>
        <p:txBody>
          <a:bodyPr/>
          <a:lstStyle>
            <a:lvl1pPr>
              <a:defRPr/>
            </a:lvl1pPr>
          </a:lstStyle>
          <a:p>
            <a:pPr>
              <a:defRPr/>
            </a:pPr>
            <a:fld id="{FBBF5E9B-BD09-4EF7-A0DA-F3C682DA81A5}" type="slidenum">
              <a:rPr lang="fr-BE"/>
              <a:pPr>
                <a:defRPr/>
              </a:pPr>
              <a:t>‹N°›</a:t>
            </a:fld>
            <a:endParaRPr lang="fr-BE"/>
          </a:p>
        </p:txBody>
      </p:sp>
    </p:spTree>
    <p:extLst>
      <p:ext uri="{BB962C8B-B14F-4D97-AF65-F5344CB8AC3E}">
        <p14:creationId xmlns:p14="http://schemas.microsoft.com/office/powerpoint/2010/main" val="31929848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3"/>
          <p:cNvSpPr>
            <a:spLocks noGrp="1"/>
          </p:cNvSpPr>
          <p:nvPr>
            <p:ph type="dt" sz="half" idx="10"/>
          </p:nvPr>
        </p:nvSpPr>
        <p:spPr/>
        <p:txBody>
          <a:bodyPr/>
          <a:lstStyle>
            <a:lvl1pPr>
              <a:defRPr/>
            </a:lvl1pPr>
          </a:lstStyle>
          <a:p>
            <a:pPr>
              <a:defRPr/>
            </a:pPr>
            <a:fld id="{4DFA3C13-B010-46E3-B2D7-AF9959666EC7}" type="datetimeFigureOut">
              <a:rPr lang="fr-FR"/>
              <a:pPr>
                <a:defRPr/>
              </a:pPr>
              <a:t>05/01/2024</a:t>
            </a:fld>
            <a:endParaRPr lang="fr-BE"/>
          </a:p>
        </p:txBody>
      </p:sp>
      <p:sp>
        <p:nvSpPr>
          <p:cNvPr id="6" name="Espace réservé du pied de page 4"/>
          <p:cNvSpPr>
            <a:spLocks noGrp="1"/>
          </p:cNvSpPr>
          <p:nvPr>
            <p:ph type="ftr" sz="quarter" idx="11"/>
          </p:nvPr>
        </p:nvSpPr>
        <p:spPr/>
        <p:txBody>
          <a:bodyPr/>
          <a:lstStyle>
            <a:lvl1pPr>
              <a:defRPr/>
            </a:lvl1pPr>
          </a:lstStyle>
          <a:p>
            <a:pPr>
              <a:defRPr/>
            </a:pPr>
            <a:endParaRPr lang="fr-BE"/>
          </a:p>
        </p:txBody>
      </p:sp>
      <p:sp>
        <p:nvSpPr>
          <p:cNvPr id="7" name="Espace réservé du numéro de diapositive 5"/>
          <p:cNvSpPr>
            <a:spLocks noGrp="1"/>
          </p:cNvSpPr>
          <p:nvPr>
            <p:ph type="sldNum" sz="quarter" idx="12"/>
          </p:nvPr>
        </p:nvSpPr>
        <p:spPr/>
        <p:txBody>
          <a:bodyPr/>
          <a:lstStyle>
            <a:lvl1pPr>
              <a:defRPr/>
            </a:lvl1pPr>
          </a:lstStyle>
          <a:p>
            <a:pPr>
              <a:defRPr/>
            </a:pPr>
            <a:fld id="{3297883A-6D51-450F-A25A-F909D0931FF5}" type="slidenum">
              <a:rPr lang="fr-BE"/>
              <a:pPr>
                <a:defRPr/>
              </a:pPr>
              <a:t>‹N°›</a:t>
            </a:fld>
            <a:endParaRPr lang="fr-BE"/>
          </a:p>
        </p:txBody>
      </p:sp>
    </p:spTree>
    <p:extLst>
      <p:ext uri="{BB962C8B-B14F-4D97-AF65-F5344CB8AC3E}">
        <p14:creationId xmlns:p14="http://schemas.microsoft.com/office/powerpoint/2010/main" val="574998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3"/>
          <p:cNvSpPr>
            <a:spLocks noGrp="1"/>
          </p:cNvSpPr>
          <p:nvPr>
            <p:ph type="dt" sz="half" idx="10"/>
          </p:nvPr>
        </p:nvSpPr>
        <p:spPr/>
        <p:txBody>
          <a:bodyPr/>
          <a:lstStyle>
            <a:lvl1pPr>
              <a:defRPr/>
            </a:lvl1pPr>
          </a:lstStyle>
          <a:p>
            <a:pPr>
              <a:defRPr/>
            </a:pPr>
            <a:fld id="{FB92FE3C-BAA4-4C8E-B855-BE407566EF7F}" type="datetimeFigureOut">
              <a:rPr lang="fr-FR"/>
              <a:pPr>
                <a:defRPr/>
              </a:pPr>
              <a:t>05/01/2024</a:t>
            </a:fld>
            <a:endParaRPr lang="fr-BE"/>
          </a:p>
        </p:txBody>
      </p:sp>
      <p:sp>
        <p:nvSpPr>
          <p:cNvPr id="8" name="Espace réservé du pied de page 4"/>
          <p:cNvSpPr>
            <a:spLocks noGrp="1"/>
          </p:cNvSpPr>
          <p:nvPr>
            <p:ph type="ftr" sz="quarter" idx="11"/>
          </p:nvPr>
        </p:nvSpPr>
        <p:spPr/>
        <p:txBody>
          <a:bodyPr/>
          <a:lstStyle>
            <a:lvl1pPr>
              <a:defRPr/>
            </a:lvl1pPr>
          </a:lstStyle>
          <a:p>
            <a:pPr>
              <a:defRPr/>
            </a:pPr>
            <a:endParaRPr lang="fr-BE"/>
          </a:p>
        </p:txBody>
      </p:sp>
      <p:sp>
        <p:nvSpPr>
          <p:cNvPr id="9" name="Espace réservé du numéro de diapositive 5"/>
          <p:cNvSpPr>
            <a:spLocks noGrp="1"/>
          </p:cNvSpPr>
          <p:nvPr>
            <p:ph type="sldNum" sz="quarter" idx="12"/>
          </p:nvPr>
        </p:nvSpPr>
        <p:spPr/>
        <p:txBody>
          <a:bodyPr/>
          <a:lstStyle>
            <a:lvl1pPr>
              <a:defRPr/>
            </a:lvl1pPr>
          </a:lstStyle>
          <a:p>
            <a:pPr>
              <a:defRPr/>
            </a:pPr>
            <a:fld id="{E96323F0-C475-4705-B3C0-D00BAEC308D3}" type="slidenum">
              <a:rPr lang="fr-BE"/>
              <a:pPr>
                <a:defRPr/>
              </a:pPr>
              <a:t>‹N°›</a:t>
            </a:fld>
            <a:endParaRPr lang="fr-BE"/>
          </a:p>
        </p:txBody>
      </p:sp>
    </p:spTree>
    <p:extLst>
      <p:ext uri="{BB962C8B-B14F-4D97-AF65-F5344CB8AC3E}">
        <p14:creationId xmlns:p14="http://schemas.microsoft.com/office/powerpoint/2010/main" val="10952287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3"/>
          <p:cNvSpPr>
            <a:spLocks noGrp="1"/>
          </p:cNvSpPr>
          <p:nvPr>
            <p:ph type="dt" sz="half" idx="10"/>
          </p:nvPr>
        </p:nvSpPr>
        <p:spPr/>
        <p:txBody>
          <a:bodyPr/>
          <a:lstStyle>
            <a:lvl1pPr>
              <a:defRPr/>
            </a:lvl1pPr>
          </a:lstStyle>
          <a:p>
            <a:pPr>
              <a:defRPr/>
            </a:pPr>
            <a:fld id="{BCB77698-1437-4BAF-A900-E2B3F3DAAE52}" type="datetimeFigureOut">
              <a:rPr lang="fr-FR"/>
              <a:pPr>
                <a:defRPr/>
              </a:pPr>
              <a:t>05/01/2024</a:t>
            </a:fld>
            <a:endParaRPr lang="fr-BE"/>
          </a:p>
        </p:txBody>
      </p:sp>
      <p:sp>
        <p:nvSpPr>
          <p:cNvPr id="4" name="Espace réservé du pied de page 4"/>
          <p:cNvSpPr>
            <a:spLocks noGrp="1"/>
          </p:cNvSpPr>
          <p:nvPr>
            <p:ph type="ftr" sz="quarter" idx="11"/>
          </p:nvPr>
        </p:nvSpPr>
        <p:spPr/>
        <p:txBody>
          <a:bodyPr/>
          <a:lstStyle>
            <a:lvl1pPr>
              <a:defRPr/>
            </a:lvl1pPr>
          </a:lstStyle>
          <a:p>
            <a:pPr>
              <a:defRPr/>
            </a:pPr>
            <a:endParaRPr lang="fr-BE"/>
          </a:p>
        </p:txBody>
      </p:sp>
      <p:sp>
        <p:nvSpPr>
          <p:cNvPr id="5" name="Espace réservé du numéro de diapositive 5"/>
          <p:cNvSpPr>
            <a:spLocks noGrp="1"/>
          </p:cNvSpPr>
          <p:nvPr>
            <p:ph type="sldNum" sz="quarter" idx="12"/>
          </p:nvPr>
        </p:nvSpPr>
        <p:spPr/>
        <p:txBody>
          <a:bodyPr/>
          <a:lstStyle>
            <a:lvl1pPr>
              <a:defRPr/>
            </a:lvl1pPr>
          </a:lstStyle>
          <a:p>
            <a:pPr>
              <a:defRPr/>
            </a:pPr>
            <a:fld id="{26F1A24C-A880-43D8-AD27-A3AB447CD85F}" type="slidenum">
              <a:rPr lang="fr-BE"/>
              <a:pPr>
                <a:defRPr/>
              </a:pPr>
              <a:t>‹N°›</a:t>
            </a:fld>
            <a:endParaRPr lang="fr-BE"/>
          </a:p>
        </p:txBody>
      </p:sp>
    </p:spTree>
    <p:extLst>
      <p:ext uri="{BB962C8B-B14F-4D97-AF65-F5344CB8AC3E}">
        <p14:creationId xmlns:p14="http://schemas.microsoft.com/office/powerpoint/2010/main" val="10474416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229B4038-8D34-4EE2-BC59-145F4970A837}" type="datetimeFigureOut">
              <a:rPr lang="fr-FR"/>
              <a:pPr>
                <a:defRPr/>
              </a:pPr>
              <a:t>05/01/2024</a:t>
            </a:fld>
            <a:endParaRPr lang="fr-BE"/>
          </a:p>
        </p:txBody>
      </p:sp>
      <p:sp>
        <p:nvSpPr>
          <p:cNvPr id="3" name="Espace réservé du pied de page 4"/>
          <p:cNvSpPr>
            <a:spLocks noGrp="1"/>
          </p:cNvSpPr>
          <p:nvPr>
            <p:ph type="ftr" sz="quarter" idx="11"/>
          </p:nvPr>
        </p:nvSpPr>
        <p:spPr/>
        <p:txBody>
          <a:bodyPr/>
          <a:lstStyle>
            <a:lvl1pPr>
              <a:defRPr/>
            </a:lvl1pPr>
          </a:lstStyle>
          <a:p>
            <a:pPr>
              <a:defRPr/>
            </a:pPr>
            <a:endParaRPr lang="fr-BE"/>
          </a:p>
        </p:txBody>
      </p:sp>
      <p:sp>
        <p:nvSpPr>
          <p:cNvPr id="4" name="Espace réservé du numéro de diapositive 5"/>
          <p:cNvSpPr>
            <a:spLocks noGrp="1"/>
          </p:cNvSpPr>
          <p:nvPr>
            <p:ph type="sldNum" sz="quarter" idx="12"/>
          </p:nvPr>
        </p:nvSpPr>
        <p:spPr/>
        <p:txBody>
          <a:bodyPr/>
          <a:lstStyle>
            <a:lvl1pPr>
              <a:defRPr/>
            </a:lvl1pPr>
          </a:lstStyle>
          <a:p>
            <a:pPr>
              <a:defRPr/>
            </a:pPr>
            <a:fld id="{139D7CF5-A470-43FA-8F20-FE1EAD2493C7}" type="slidenum">
              <a:rPr lang="fr-BE"/>
              <a:pPr>
                <a:defRPr/>
              </a:pPr>
              <a:t>‹N°›</a:t>
            </a:fld>
            <a:endParaRPr lang="fr-BE"/>
          </a:p>
        </p:txBody>
      </p:sp>
    </p:spTree>
    <p:extLst>
      <p:ext uri="{BB962C8B-B14F-4D97-AF65-F5344CB8AC3E}">
        <p14:creationId xmlns:p14="http://schemas.microsoft.com/office/powerpoint/2010/main" val="4023944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FDBDB113-089E-48DA-BCB0-2976ADCA17C5}" type="datetimeFigureOut">
              <a:rPr lang="fr-FR"/>
              <a:pPr>
                <a:defRPr/>
              </a:pPr>
              <a:t>05/01/2024</a:t>
            </a:fld>
            <a:endParaRPr lang="fr-BE"/>
          </a:p>
        </p:txBody>
      </p:sp>
      <p:sp>
        <p:nvSpPr>
          <p:cNvPr id="6" name="Espace réservé du pied de page 4"/>
          <p:cNvSpPr>
            <a:spLocks noGrp="1"/>
          </p:cNvSpPr>
          <p:nvPr>
            <p:ph type="ftr" sz="quarter" idx="11"/>
          </p:nvPr>
        </p:nvSpPr>
        <p:spPr/>
        <p:txBody>
          <a:bodyPr/>
          <a:lstStyle>
            <a:lvl1pPr>
              <a:defRPr/>
            </a:lvl1pPr>
          </a:lstStyle>
          <a:p>
            <a:pPr>
              <a:defRPr/>
            </a:pPr>
            <a:endParaRPr lang="fr-BE"/>
          </a:p>
        </p:txBody>
      </p:sp>
      <p:sp>
        <p:nvSpPr>
          <p:cNvPr id="7" name="Espace réservé du numéro de diapositive 5"/>
          <p:cNvSpPr>
            <a:spLocks noGrp="1"/>
          </p:cNvSpPr>
          <p:nvPr>
            <p:ph type="sldNum" sz="quarter" idx="12"/>
          </p:nvPr>
        </p:nvSpPr>
        <p:spPr/>
        <p:txBody>
          <a:bodyPr/>
          <a:lstStyle>
            <a:lvl1pPr>
              <a:defRPr/>
            </a:lvl1pPr>
          </a:lstStyle>
          <a:p>
            <a:pPr>
              <a:defRPr/>
            </a:pPr>
            <a:fld id="{65D72B81-63B1-44FD-A303-140098F4B38E}" type="slidenum">
              <a:rPr lang="fr-BE"/>
              <a:pPr>
                <a:defRPr/>
              </a:pPr>
              <a:t>‹N°›</a:t>
            </a:fld>
            <a:endParaRPr lang="fr-BE"/>
          </a:p>
        </p:txBody>
      </p:sp>
    </p:spTree>
    <p:extLst>
      <p:ext uri="{BB962C8B-B14F-4D97-AF65-F5344CB8AC3E}">
        <p14:creationId xmlns:p14="http://schemas.microsoft.com/office/powerpoint/2010/main" val="10522172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BE" noProof="0"/>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33A29272-D3A7-4C06-9336-AD25BC843FB7}" type="datetimeFigureOut">
              <a:rPr lang="fr-FR"/>
              <a:pPr>
                <a:defRPr/>
              </a:pPr>
              <a:t>05/01/2024</a:t>
            </a:fld>
            <a:endParaRPr lang="fr-BE"/>
          </a:p>
        </p:txBody>
      </p:sp>
      <p:sp>
        <p:nvSpPr>
          <p:cNvPr id="6" name="Espace réservé du pied de page 4"/>
          <p:cNvSpPr>
            <a:spLocks noGrp="1"/>
          </p:cNvSpPr>
          <p:nvPr>
            <p:ph type="ftr" sz="quarter" idx="11"/>
          </p:nvPr>
        </p:nvSpPr>
        <p:spPr/>
        <p:txBody>
          <a:bodyPr/>
          <a:lstStyle>
            <a:lvl1pPr>
              <a:defRPr/>
            </a:lvl1pPr>
          </a:lstStyle>
          <a:p>
            <a:pPr>
              <a:defRPr/>
            </a:pPr>
            <a:endParaRPr lang="fr-BE"/>
          </a:p>
        </p:txBody>
      </p:sp>
      <p:sp>
        <p:nvSpPr>
          <p:cNvPr id="7" name="Espace réservé du numéro de diapositive 5"/>
          <p:cNvSpPr>
            <a:spLocks noGrp="1"/>
          </p:cNvSpPr>
          <p:nvPr>
            <p:ph type="sldNum" sz="quarter" idx="12"/>
          </p:nvPr>
        </p:nvSpPr>
        <p:spPr/>
        <p:txBody>
          <a:bodyPr/>
          <a:lstStyle>
            <a:lvl1pPr>
              <a:defRPr/>
            </a:lvl1pPr>
          </a:lstStyle>
          <a:p>
            <a:pPr>
              <a:defRPr/>
            </a:pPr>
            <a:fld id="{CD5784F0-1200-4364-92D0-C18D7DF054E7}" type="slidenum">
              <a:rPr lang="fr-BE"/>
              <a:pPr>
                <a:defRPr/>
              </a:pPr>
              <a:t>‹N°›</a:t>
            </a:fld>
            <a:endParaRPr lang="fr-BE"/>
          </a:p>
        </p:txBody>
      </p:sp>
    </p:spTree>
    <p:extLst>
      <p:ext uri="{BB962C8B-B14F-4D97-AF65-F5344CB8AC3E}">
        <p14:creationId xmlns:p14="http://schemas.microsoft.com/office/powerpoint/2010/main" val="3819721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cxnSp>
        <p:nvCxnSpPr>
          <p:cNvPr id="4" name="Connecteur droit 3"/>
          <p:cNvCxnSpPr/>
          <p:nvPr/>
        </p:nvCxnSpPr>
        <p:spPr>
          <a:xfrm>
            <a:off x="914400" y="4916488"/>
            <a:ext cx="105664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a:xfrm>
            <a:off x="914400" y="3505200"/>
            <a:ext cx="105664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fr-FR" smtClean="0"/>
              <a:t>Modifiez le style du titre</a:t>
            </a:r>
            <a:endParaRPr lang="en-US"/>
          </a:p>
        </p:txBody>
      </p:sp>
      <p:sp>
        <p:nvSpPr>
          <p:cNvPr id="3" name="Espace réservé du texte 2"/>
          <p:cNvSpPr>
            <a:spLocks noGrp="1"/>
          </p:cNvSpPr>
          <p:nvPr>
            <p:ph type="body" idx="1"/>
          </p:nvPr>
        </p:nvSpPr>
        <p:spPr>
          <a:xfrm>
            <a:off x="914400" y="4958864"/>
            <a:ext cx="105664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fontAlgn="auto">
              <a:spcBef>
                <a:spcPts val="0"/>
              </a:spcBef>
              <a:spcAft>
                <a:spcPts val="0"/>
              </a:spcAft>
              <a:defRPr/>
            </a:lvl1pPr>
          </a:lstStyle>
          <a:p>
            <a:pPr>
              <a:defRPr/>
            </a:pPr>
            <a:endParaRPr lang="fr-FR" altLang="fr-FR"/>
          </a:p>
        </p:txBody>
      </p:sp>
      <p:sp>
        <p:nvSpPr>
          <p:cNvPr id="6" name="Espace réservé du pied de page 4"/>
          <p:cNvSpPr>
            <a:spLocks noGrp="1"/>
          </p:cNvSpPr>
          <p:nvPr>
            <p:ph type="ftr" sz="quarter" idx="11"/>
          </p:nvPr>
        </p:nvSpPr>
        <p:spPr/>
        <p:txBody>
          <a:bodyPr/>
          <a:lstStyle>
            <a:lvl1pPr fontAlgn="auto">
              <a:spcBef>
                <a:spcPts val="0"/>
              </a:spcBef>
              <a:spcAft>
                <a:spcPts val="0"/>
              </a:spcAft>
              <a:defRPr/>
            </a:lvl1pPr>
          </a:lstStyle>
          <a:p>
            <a:pPr>
              <a:defRPr/>
            </a:pPr>
            <a:endParaRPr lang="fr-FR" altLang="fr-FR"/>
          </a:p>
        </p:txBody>
      </p:sp>
      <p:sp>
        <p:nvSpPr>
          <p:cNvPr id="7" name="Espace réservé du numéro de diapositive 5"/>
          <p:cNvSpPr>
            <a:spLocks noGrp="1"/>
          </p:cNvSpPr>
          <p:nvPr>
            <p:ph type="sldNum" sz="quarter" idx="12"/>
          </p:nvPr>
        </p:nvSpPr>
        <p:spPr/>
        <p:txBody>
          <a:bodyPr/>
          <a:lstStyle>
            <a:lvl1pPr algn="ctr">
              <a:defRPr/>
            </a:lvl1pPr>
          </a:lstStyle>
          <a:p>
            <a:pPr>
              <a:defRPr/>
            </a:pPr>
            <a:fld id="{5532579C-AD83-45F5-94D9-1E53D724335F}" type="slidenum">
              <a:rPr lang="fr-FR" altLang="fr-FR"/>
              <a:pPr>
                <a:defRPr/>
              </a:pPr>
              <a:t>‹N°›</a:t>
            </a:fld>
            <a:endParaRPr lang="fr-FR" altLang="fr-FR"/>
          </a:p>
        </p:txBody>
      </p:sp>
    </p:spTree>
    <p:extLst>
      <p:ext uri="{BB962C8B-B14F-4D97-AF65-F5344CB8AC3E}">
        <p14:creationId xmlns:p14="http://schemas.microsoft.com/office/powerpoint/2010/main" val="38647876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lvl1pPr>
              <a:defRPr/>
            </a:lvl1pPr>
          </a:lstStyle>
          <a:p>
            <a:pPr>
              <a:defRPr/>
            </a:pPr>
            <a:fld id="{D1AEB4DC-77A4-4C7B-A436-D07CAF9983E2}" type="datetimeFigureOut">
              <a:rPr lang="fr-FR"/>
              <a:pPr>
                <a:defRPr/>
              </a:pPr>
              <a:t>05/01/2024</a:t>
            </a:fld>
            <a:endParaRPr lang="fr-BE"/>
          </a:p>
        </p:txBody>
      </p:sp>
      <p:sp>
        <p:nvSpPr>
          <p:cNvPr id="5" name="Espace réservé du pied de page 4"/>
          <p:cNvSpPr>
            <a:spLocks noGrp="1"/>
          </p:cNvSpPr>
          <p:nvPr>
            <p:ph type="ftr" sz="quarter" idx="11"/>
          </p:nvPr>
        </p:nvSpPr>
        <p:spPr/>
        <p:txBody>
          <a:bodyPr/>
          <a:lstStyle>
            <a:lvl1pPr>
              <a:defRPr/>
            </a:lvl1pPr>
          </a:lstStyle>
          <a:p>
            <a:pPr>
              <a:defRPr/>
            </a:pPr>
            <a:endParaRPr lang="fr-BE"/>
          </a:p>
        </p:txBody>
      </p:sp>
      <p:sp>
        <p:nvSpPr>
          <p:cNvPr id="6" name="Espace réservé du numéro de diapositive 5"/>
          <p:cNvSpPr>
            <a:spLocks noGrp="1"/>
          </p:cNvSpPr>
          <p:nvPr>
            <p:ph type="sldNum" sz="quarter" idx="12"/>
          </p:nvPr>
        </p:nvSpPr>
        <p:spPr/>
        <p:txBody>
          <a:bodyPr/>
          <a:lstStyle>
            <a:lvl1pPr>
              <a:defRPr/>
            </a:lvl1pPr>
          </a:lstStyle>
          <a:p>
            <a:pPr>
              <a:defRPr/>
            </a:pPr>
            <a:fld id="{4F7D2528-7284-4EBF-BCAB-3A9C75BEFFF3}" type="slidenum">
              <a:rPr lang="fr-BE"/>
              <a:pPr>
                <a:defRPr/>
              </a:pPr>
              <a:t>‹N°›</a:t>
            </a:fld>
            <a:endParaRPr lang="fr-BE"/>
          </a:p>
        </p:txBody>
      </p:sp>
    </p:spTree>
    <p:extLst>
      <p:ext uri="{BB962C8B-B14F-4D97-AF65-F5344CB8AC3E}">
        <p14:creationId xmlns:p14="http://schemas.microsoft.com/office/powerpoint/2010/main" val="12672289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lvl1pPr>
              <a:defRPr/>
            </a:lvl1pPr>
          </a:lstStyle>
          <a:p>
            <a:pPr>
              <a:defRPr/>
            </a:pPr>
            <a:fld id="{B189CA6E-8DD7-458F-9F96-600502F99416}" type="datetimeFigureOut">
              <a:rPr lang="fr-FR"/>
              <a:pPr>
                <a:defRPr/>
              </a:pPr>
              <a:t>05/01/2024</a:t>
            </a:fld>
            <a:endParaRPr lang="fr-BE"/>
          </a:p>
        </p:txBody>
      </p:sp>
      <p:sp>
        <p:nvSpPr>
          <p:cNvPr id="5" name="Espace réservé du pied de page 4"/>
          <p:cNvSpPr>
            <a:spLocks noGrp="1"/>
          </p:cNvSpPr>
          <p:nvPr>
            <p:ph type="ftr" sz="quarter" idx="11"/>
          </p:nvPr>
        </p:nvSpPr>
        <p:spPr/>
        <p:txBody>
          <a:bodyPr/>
          <a:lstStyle>
            <a:lvl1pPr>
              <a:defRPr/>
            </a:lvl1pPr>
          </a:lstStyle>
          <a:p>
            <a:pPr>
              <a:defRPr/>
            </a:pPr>
            <a:endParaRPr lang="fr-BE"/>
          </a:p>
        </p:txBody>
      </p:sp>
      <p:sp>
        <p:nvSpPr>
          <p:cNvPr id="6" name="Espace réservé du numéro de diapositive 5"/>
          <p:cNvSpPr>
            <a:spLocks noGrp="1"/>
          </p:cNvSpPr>
          <p:nvPr>
            <p:ph type="sldNum" sz="quarter" idx="12"/>
          </p:nvPr>
        </p:nvSpPr>
        <p:spPr/>
        <p:txBody>
          <a:bodyPr/>
          <a:lstStyle>
            <a:lvl1pPr>
              <a:defRPr/>
            </a:lvl1pPr>
          </a:lstStyle>
          <a:p>
            <a:pPr>
              <a:defRPr/>
            </a:pPr>
            <a:fld id="{E22484B0-842F-4E13-884F-7A54B8DAB8B5}" type="slidenum">
              <a:rPr lang="fr-BE"/>
              <a:pPr>
                <a:defRPr/>
              </a:pPr>
              <a:t>‹N°›</a:t>
            </a:fld>
            <a:endParaRPr lang="fr-BE"/>
          </a:p>
        </p:txBody>
      </p:sp>
    </p:spTree>
    <p:extLst>
      <p:ext uri="{BB962C8B-B14F-4D97-AF65-F5344CB8AC3E}">
        <p14:creationId xmlns:p14="http://schemas.microsoft.com/office/powerpoint/2010/main" val="538989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11" name="Espace réservé du contenu 10"/>
          <p:cNvSpPr>
            <a:spLocks noGrp="1"/>
          </p:cNvSpPr>
          <p:nvPr>
            <p:ph sz="half" idx="1"/>
          </p:nvPr>
        </p:nvSpPr>
        <p:spPr>
          <a:xfrm>
            <a:off x="609600" y="1524000"/>
            <a:ext cx="5413248" cy="45720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3" name="Espace réservé du contenu 12"/>
          <p:cNvSpPr>
            <a:spLocks noGrp="1"/>
          </p:cNvSpPr>
          <p:nvPr>
            <p:ph sz="half" idx="2"/>
          </p:nvPr>
        </p:nvSpPr>
        <p:spPr>
          <a:xfrm>
            <a:off x="6197600" y="1524000"/>
            <a:ext cx="5413248" cy="45720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4"/>
          <p:cNvSpPr>
            <a:spLocks noGrp="1"/>
          </p:cNvSpPr>
          <p:nvPr>
            <p:ph type="dt" sz="half" idx="10"/>
          </p:nvPr>
        </p:nvSpPr>
        <p:spPr/>
        <p:txBody>
          <a:bodyPr/>
          <a:lstStyle>
            <a:lvl1pPr fontAlgn="auto">
              <a:spcBef>
                <a:spcPts val="0"/>
              </a:spcBef>
              <a:spcAft>
                <a:spcPts val="0"/>
              </a:spcAft>
              <a:defRPr/>
            </a:lvl1pPr>
          </a:lstStyle>
          <a:p>
            <a:pPr>
              <a:defRPr/>
            </a:pPr>
            <a:endParaRPr lang="fr-FR" altLang="fr-FR"/>
          </a:p>
        </p:txBody>
      </p:sp>
      <p:sp>
        <p:nvSpPr>
          <p:cNvPr id="6" name="Espace réservé du pied de page 5"/>
          <p:cNvSpPr>
            <a:spLocks noGrp="1"/>
          </p:cNvSpPr>
          <p:nvPr>
            <p:ph type="ftr" sz="quarter" idx="11"/>
          </p:nvPr>
        </p:nvSpPr>
        <p:spPr/>
        <p:txBody>
          <a:bodyPr/>
          <a:lstStyle>
            <a:lvl1pPr fontAlgn="auto">
              <a:spcBef>
                <a:spcPts val="0"/>
              </a:spcBef>
              <a:spcAft>
                <a:spcPts val="0"/>
              </a:spcAft>
              <a:defRPr/>
            </a:lvl1pPr>
          </a:lstStyle>
          <a:p>
            <a:pPr>
              <a:defRPr/>
            </a:pPr>
            <a:endParaRPr lang="fr-FR" altLang="fr-FR"/>
          </a:p>
        </p:txBody>
      </p:sp>
      <p:sp>
        <p:nvSpPr>
          <p:cNvPr id="7" name="Espace réservé du numéro de diapositive 6"/>
          <p:cNvSpPr>
            <a:spLocks noGrp="1"/>
          </p:cNvSpPr>
          <p:nvPr>
            <p:ph type="sldNum" sz="quarter" idx="12"/>
          </p:nvPr>
        </p:nvSpPr>
        <p:spPr/>
        <p:txBody>
          <a:bodyPr/>
          <a:lstStyle>
            <a:lvl1pPr algn="ctr">
              <a:defRPr/>
            </a:lvl1pPr>
          </a:lstStyle>
          <a:p>
            <a:pPr>
              <a:defRPr/>
            </a:pPr>
            <a:fld id="{D635D603-DC2A-45CD-B06E-D9A69BA0BA75}" type="slidenum">
              <a:rPr lang="fr-FR" altLang="fr-FR"/>
              <a:pPr>
                <a:defRPr/>
              </a:pPr>
              <a:t>‹N°›</a:t>
            </a:fld>
            <a:endParaRPr lang="fr-FR" altLang="fr-FR"/>
          </a:p>
        </p:txBody>
      </p:sp>
    </p:spTree>
    <p:extLst>
      <p:ext uri="{BB962C8B-B14F-4D97-AF65-F5344CB8AC3E}">
        <p14:creationId xmlns:p14="http://schemas.microsoft.com/office/powerpoint/2010/main" val="4276856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cxnSp>
        <p:nvCxnSpPr>
          <p:cNvPr id="7" name="Connecteur droit 9"/>
          <p:cNvCxnSpPr/>
          <p:nvPr/>
        </p:nvCxnSpPr>
        <p:spPr>
          <a:xfrm>
            <a:off x="751418" y="2179639"/>
            <a:ext cx="4997449"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Connecteur droit 16"/>
          <p:cNvCxnSpPr/>
          <p:nvPr/>
        </p:nvCxnSpPr>
        <p:spPr>
          <a:xfrm>
            <a:off x="6339418" y="2179639"/>
            <a:ext cx="499956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Espace réservé du texte 2"/>
          <p:cNvSpPr>
            <a:spLocks noGrp="1"/>
          </p:cNvSpPr>
          <p:nvPr>
            <p:ph type="body" idx="1"/>
          </p:nvPr>
        </p:nvSpPr>
        <p:spPr>
          <a:xfrm>
            <a:off x="609600" y="1399593"/>
            <a:ext cx="5386917"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fr-FR" smtClean="0"/>
              <a:t>Modifiez les styles du texte du masque</a:t>
            </a:r>
          </a:p>
        </p:txBody>
      </p:sp>
      <p:sp>
        <p:nvSpPr>
          <p:cNvPr id="32" name="Espace réservé du contenu 31"/>
          <p:cNvSpPr>
            <a:spLocks noGrp="1"/>
          </p:cNvSpPr>
          <p:nvPr>
            <p:ph sz="half" idx="2"/>
          </p:nvPr>
        </p:nvSpPr>
        <p:spPr>
          <a:xfrm>
            <a:off x="609600" y="2201896"/>
            <a:ext cx="5384800" cy="391363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34" name="Espace réservé du contenu 33"/>
          <p:cNvSpPr>
            <a:spLocks noGrp="1"/>
          </p:cNvSpPr>
          <p:nvPr>
            <p:ph sz="quarter" idx="4"/>
          </p:nvPr>
        </p:nvSpPr>
        <p:spPr>
          <a:xfrm>
            <a:off x="6199717" y="2201896"/>
            <a:ext cx="5384800" cy="391363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2" name="Titre 1"/>
          <p:cNvSpPr>
            <a:spLocks noGrp="1"/>
          </p:cNvSpPr>
          <p:nvPr>
            <p:ph type="title"/>
          </p:nvPr>
        </p:nvSpPr>
        <p:spPr>
          <a:xfrm>
            <a:off x="609600" y="155448"/>
            <a:ext cx="10972800" cy="1143000"/>
          </a:xfrm>
        </p:spPr>
        <p:txBody>
          <a:bodyPr/>
          <a:lstStyle>
            <a:lvl1pPr>
              <a:defRPr/>
            </a:lvl1pPr>
          </a:lstStyle>
          <a:p>
            <a:r>
              <a:rPr lang="fr-FR" smtClean="0"/>
              <a:t>Modifiez le style du titre</a:t>
            </a:r>
            <a:endParaRPr lang="en-US"/>
          </a:p>
        </p:txBody>
      </p:sp>
      <p:sp>
        <p:nvSpPr>
          <p:cNvPr id="12" name="Espace réservé du texte 11"/>
          <p:cNvSpPr>
            <a:spLocks noGrp="1"/>
          </p:cNvSpPr>
          <p:nvPr>
            <p:ph type="body" idx="3"/>
          </p:nvPr>
        </p:nvSpPr>
        <p:spPr>
          <a:xfrm>
            <a:off x="6197600" y="1399593"/>
            <a:ext cx="5386917"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fr-FR" smtClean="0"/>
              <a:t>Modifiez les styles du texte du masque</a:t>
            </a:r>
          </a:p>
        </p:txBody>
      </p:sp>
      <p:sp>
        <p:nvSpPr>
          <p:cNvPr id="9" name="Espace réservé du numéro de diapositive 8"/>
          <p:cNvSpPr>
            <a:spLocks noGrp="1"/>
          </p:cNvSpPr>
          <p:nvPr>
            <p:ph type="sldNum" sz="quarter" idx="10"/>
          </p:nvPr>
        </p:nvSpPr>
        <p:spPr/>
        <p:txBody>
          <a:bodyPr/>
          <a:lstStyle>
            <a:lvl1pPr algn="ctr">
              <a:defRPr/>
            </a:lvl1pPr>
          </a:lstStyle>
          <a:p>
            <a:pPr>
              <a:defRPr/>
            </a:pPr>
            <a:fld id="{5EF262E8-E278-4F24-8FFD-D54F86FA2043}" type="slidenum">
              <a:rPr lang="fr-FR" altLang="fr-FR"/>
              <a:pPr>
                <a:defRPr/>
              </a:pPr>
              <a:t>‹N°›</a:t>
            </a:fld>
            <a:endParaRPr lang="fr-FR" altLang="fr-FR"/>
          </a:p>
        </p:txBody>
      </p:sp>
      <p:sp>
        <p:nvSpPr>
          <p:cNvPr id="10" name="Espace réservé du pied de page 7"/>
          <p:cNvSpPr>
            <a:spLocks noGrp="1"/>
          </p:cNvSpPr>
          <p:nvPr>
            <p:ph type="ftr" sz="quarter" idx="11"/>
          </p:nvPr>
        </p:nvSpPr>
        <p:spPr/>
        <p:txBody>
          <a:bodyPr/>
          <a:lstStyle>
            <a:lvl1pPr fontAlgn="auto">
              <a:spcBef>
                <a:spcPts val="0"/>
              </a:spcBef>
              <a:spcAft>
                <a:spcPts val="0"/>
              </a:spcAft>
              <a:defRPr/>
            </a:lvl1pPr>
          </a:lstStyle>
          <a:p>
            <a:pPr>
              <a:defRPr/>
            </a:pPr>
            <a:endParaRPr lang="fr-FR" altLang="fr-FR"/>
          </a:p>
        </p:txBody>
      </p:sp>
      <p:sp>
        <p:nvSpPr>
          <p:cNvPr id="11" name="Espace réservé de la date 6"/>
          <p:cNvSpPr>
            <a:spLocks noGrp="1"/>
          </p:cNvSpPr>
          <p:nvPr>
            <p:ph type="dt" sz="half" idx="12"/>
          </p:nvPr>
        </p:nvSpPr>
        <p:spPr/>
        <p:txBody>
          <a:bodyPr/>
          <a:lstStyle>
            <a:lvl1pPr fontAlgn="auto">
              <a:spcBef>
                <a:spcPts val="0"/>
              </a:spcBef>
              <a:spcAft>
                <a:spcPts val="0"/>
              </a:spcAft>
              <a:defRPr/>
            </a:lvl1pPr>
          </a:lstStyle>
          <a:p>
            <a:pPr>
              <a:defRPr/>
            </a:pPr>
            <a:endParaRPr lang="fr-FR" altLang="fr-FR"/>
          </a:p>
        </p:txBody>
      </p:sp>
    </p:spTree>
    <p:extLst>
      <p:ext uri="{BB962C8B-B14F-4D97-AF65-F5344CB8AC3E}">
        <p14:creationId xmlns:p14="http://schemas.microsoft.com/office/powerpoint/2010/main" val="923653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e la date 2"/>
          <p:cNvSpPr>
            <a:spLocks noGrp="1"/>
          </p:cNvSpPr>
          <p:nvPr>
            <p:ph type="dt" sz="half" idx="10"/>
          </p:nvPr>
        </p:nvSpPr>
        <p:spPr/>
        <p:txBody>
          <a:bodyPr/>
          <a:lstStyle>
            <a:lvl1pPr fontAlgn="auto">
              <a:spcBef>
                <a:spcPts val="0"/>
              </a:spcBef>
              <a:spcAft>
                <a:spcPts val="0"/>
              </a:spcAft>
              <a:defRPr/>
            </a:lvl1pPr>
          </a:lstStyle>
          <a:p>
            <a:pPr>
              <a:defRPr/>
            </a:pPr>
            <a:endParaRPr lang="fr-FR" altLang="fr-FR"/>
          </a:p>
        </p:txBody>
      </p:sp>
      <p:sp>
        <p:nvSpPr>
          <p:cNvPr id="4" name="Espace réservé du pied de page 3"/>
          <p:cNvSpPr>
            <a:spLocks noGrp="1"/>
          </p:cNvSpPr>
          <p:nvPr>
            <p:ph type="ftr" sz="quarter" idx="11"/>
          </p:nvPr>
        </p:nvSpPr>
        <p:spPr/>
        <p:txBody>
          <a:bodyPr/>
          <a:lstStyle>
            <a:lvl1pPr fontAlgn="auto">
              <a:spcBef>
                <a:spcPts val="0"/>
              </a:spcBef>
              <a:spcAft>
                <a:spcPts val="0"/>
              </a:spcAft>
              <a:defRPr/>
            </a:lvl1pPr>
          </a:lstStyle>
          <a:p>
            <a:pPr>
              <a:defRPr/>
            </a:pPr>
            <a:endParaRPr lang="fr-FR" altLang="fr-FR"/>
          </a:p>
        </p:txBody>
      </p:sp>
      <p:sp>
        <p:nvSpPr>
          <p:cNvPr id="5" name="Espace réservé du numéro de diapositive 4"/>
          <p:cNvSpPr>
            <a:spLocks noGrp="1"/>
          </p:cNvSpPr>
          <p:nvPr>
            <p:ph type="sldNum" sz="quarter" idx="12"/>
          </p:nvPr>
        </p:nvSpPr>
        <p:spPr/>
        <p:txBody>
          <a:bodyPr/>
          <a:lstStyle>
            <a:lvl1pPr algn="ctr">
              <a:defRPr/>
            </a:lvl1pPr>
          </a:lstStyle>
          <a:p>
            <a:pPr>
              <a:defRPr/>
            </a:pPr>
            <a:fld id="{54FB200F-0672-496D-982C-5F43273B5B51}" type="slidenum">
              <a:rPr lang="fr-FR" altLang="fr-FR"/>
              <a:pPr>
                <a:defRPr/>
              </a:pPr>
              <a:t>‹N°›</a:t>
            </a:fld>
            <a:endParaRPr lang="fr-FR" altLang="fr-FR"/>
          </a:p>
        </p:txBody>
      </p:sp>
    </p:spTree>
    <p:extLst>
      <p:ext uri="{BB962C8B-B14F-4D97-AF65-F5344CB8AC3E}">
        <p14:creationId xmlns:p14="http://schemas.microsoft.com/office/powerpoint/2010/main" val="3555561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fontAlgn="auto">
              <a:spcBef>
                <a:spcPts val="0"/>
              </a:spcBef>
              <a:spcAft>
                <a:spcPts val="0"/>
              </a:spcAft>
              <a:defRPr/>
            </a:lvl1pPr>
          </a:lstStyle>
          <a:p>
            <a:pPr>
              <a:defRPr/>
            </a:pPr>
            <a:endParaRPr lang="fr-FR" altLang="fr-FR"/>
          </a:p>
        </p:txBody>
      </p:sp>
      <p:sp>
        <p:nvSpPr>
          <p:cNvPr id="3" name="Espace réservé du pied de page 2"/>
          <p:cNvSpPr>
            <a:spLocks noGrp="1"/>
          </p:cNvSpPr>
          <p:nvPr>
            <p:ph type="ftr" sz="quarter" idx="11"/>
          </p:nvPr>
        </p:nvSpPr>
        <p:spPr/>
        <p:txBody>
          <a:bodyPr/>
          <a:lstStyle>
            <a:lvl1pPr fontAlgn="auto">
              <a:spcBef>
                <a:spcPts val="0"/>
              </a:spcBef>
              <a:spcAft>
                <a:spcPts val="0"/>
              </a:spcAft>
              <a:defRPr/>
            </a:lvl1pPr>
          </a:lstStyle>
          <a:p>
            <a:pPr>
              <a:defRPr/>
            </a:pPr>
            <a:endParaRPr lang="fr-FR" altLang="fr-FR"/>
          </a:p>
        </p:txBody>
      </p:sp>
      <p:sp>
        <p:nvSpPr>
          <p:cNvPr id="4" name="Espace réservé du numéro de diapositive 3"/>
          <p:cNvSpPr>
            <a:spLocks noGrp="1"/>
          </p:cNvSpPr>
          <p:nvPr>
            <p:ph type="sldNum" sz="quarter" idx="12"/>
          </p:nvPr>
        </p:nvSpPr>
        <p:spPr/>
        <p:txBody>
          <a:bodyPr/>
          <a:lstStyle>
            <a:lvl1pPr algn="ctr">
              <a:defRPr/>
            </a:lvl1pPr>
          </a:lstStyle>
          <a:p>
            <a:pPr>
              <a:defRPr/>
            </a:pPr>
            <a:fld id="{4D26034D-82C6-401C-98CA-89E353669543}" type="slidenum">
              <a:rPr lang="fr-FR" altLang="fr-FR"/>
              <a:pPr>
                <a:defRPr/>
              </a:pPr>
              <a:t>‹N°›</a:t>
            </a:fld>
            <a:endParaRPr lang="fr-FR" altLang="fr-FR"/>
          </a:p>
        </p:txBody>
      </p:sp>
    </p:spTree>
    <p:extLst>
      <p:ext uri="{BB962C8B-B14F-4D97-AF65-F5344CB8AC3E}">
        <p14:creationId xmlns:p14="http://schemas.microsoft.com/office/powerpoint/2010/main" val="603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9" name="Espace réservé du contenu 28"/>
          <p:cNvSpPr>
            <a:spLocks noGrp="1"/>
          </p:cNvSpPr>
          <p:nvPr>
            <p:ph sz="quarter" idx="1"/>
          </p:nvPr>
        </p:nvSpPr>
        <p:spPr>
          <a:xfrm>
            <a:off x="609600" y="457200"/>
            <a:ext cx="8331200" cy="57150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3" name="Espace réservé du texte 2"/>
          <p:cNvSpPr>
            <a:spLocks noGrp="1"/>
          </p:cNvSpPr>
          <p:nvPr>
            <p:ph type="body" idx="2"/>
          </p:nvPr>
        </p:nvSpPr>
        <p:spPr>
          <a:xfrm>
            <a:off x="9042400" y="1600200"/>
            <a:ext cx="2645664"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fr-FR" smtClean="0"/>
              <a:t>Modifiez les styles du texte du masque</a:t>
            </a:r>
          </a:p>
        </p:txBody>
      </p:sp>
      <p:sp>
        <p:nvSpPr>
          <p:cNvPr id="31" name="Titre 30"/>
          <p:cNvSpPr>
            <a:spLocks noGrp="1"/>
          </p:cNvSpPr>
          <p:nvPr>
            <p:ph type="title"/>
          </p:nvPr>
        </p:nvSpPr>
        <p:spPr>
          <a:xfrm>
            <a:off x="9042400" y="457200"/>
            <a:ext cx="26416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fr-FR" smtClean="0"/>
              <a:t>Modifiez le style du titre</a:t>
            </a:r>
            <a:endParaRPr lang="en-US"/>
          </a:p>
        </p:txBody>
      </p:sp>
      <p:sp>
        <p:nvSpPr>
          <p:cNvPr id="5" name="Espace réservé de la date 7"/>
          <p:cNvSpPr>
            <a:spLocks noGrp="1"/>
          </p:cNvSpPr>
          <p:nvPr>
            <p:ph type="dt" sz="half" idx="10"/>
          </p:nvPr>
        </p:nvSpPr>
        <p:spPr/>
        <p:txBody>
          <a:bodyPr/>
          <a:lstStyle>
            <a:lvl1pPr fontAlgn="auto">
              <a:spcBef>
                <a:spcPts val="0"/>
              </a:spcBef>
              <a:spcAft>
                <a:spcPts val="0"/>
              </a:spcAft>
              <a:defRPr/>
            </a:lvl1pPr>
          </a:lstStyle>
          <a:p>
            <a:pPr>
              <a:defRPr/>
            </a:pPr>
            <a:endParaRPr lang="fr-FR" altLang="fr-FR"/>
          </a:p>
        </p:txBody>
      </p:sp>
      <p:sp>
        <p:nvSpPr>
          <p:cNvPr id="6" name="Espace réservé du numéro de diapositive 8"/>
          <p:cNvSpPr>
            <a:spLocks noGrp="1"/>
          </p:cNvSpPr>
          <p:nvPr>
            <p:ph type="sldNum" sz="quarter" idx="11"/>
          </p:nvPr>
        </p:nvSpPr>
        <p:spPr/>
        <p:txBody>
          <a:bodyPr/>
          <a:lstStyle>
            <a:lvl1pPr algn="ctr">
              <a:defRPr/>
            </a:lvl1pPr>
          </a:lstStyle>
          <a:p>
            <a:pPr>
              <a:defRPr/>
            </a:pPr>
            <a:fld id="{47D3E8E7-12EA-47D4-B799-5CB206FB6AA9}" type="slidenum">
              <a:rPr lang="fr-FR" altLang="fr-FR"/>
              <a:pPr>
                <a:defRPr/>
              </a:pPr>
              <a:t>‹N°›</a:t>
            </a:fld>
            <a:endParaRPr lang="fr-FR" altLang="fr-FR"/>
          </a:p>
        </p:txBody>
      </p:sp>
      <p:sp>
        <p:nvSpPr>
          <p:cNvPr id="7" name="Espace réservé du pied de page 9"/>
          <p:cNvSpPr>
            <a:spLocks noGrp="1"/>
          </p:cNvSpPr>
          <p:nvPr>
            <p:ph type="ftr" sz="quarter" idx="12"/>
          </p:nvPr>
        </p:nvSpPr>
        <p:spPr/>
        <p:txBody>
          <a:bodyPr/>
          <a:lstStyle>
            <a:lvl1pPr fontAlgn="auto">
              <a:spcBef>
                <a:spcPts val="0"/>
              </a:spcBef>
              <a:spcAft>
                <a:spcPts val="0"/>
              </a:spcAft>
              <a:defRPr/>
            </a:lvl1pPr>
          </a:lstStyle>
          <a:p>
            <a:pPr>
              <a:defRPr/>
            </a:pPr>
            <a:endParaRPr lang="fr-FR" altLang="fr-FR"/>
          </a:p>
        </p:txBody>
      </p:sp>
    </p:spTree>
    <p:extLst>
      <p:ext uri="{BB962C8B-B14F-4D97-AF65-F5344CB8AC3E}">
        <p14:creationId xmlns:p14="http://schemas.microsoft.com/office/powerpoint/2010/main" val="1198338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839200" y="457200"/>
            <a:ext cx="2743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fr-FR" smtClean="0"/>
              <a:t>Modifiez le style du titre</a:t>
            </a:r>
            <a:endParaRPr lang="en-US"/>
          </a:p>
        </p:txBody>
      </p:sp>
      <p:sp>
        <p:nvSpPr>
          <p:cNvPr id="3" name="Espace réservé pour une image  2"/>
          <p:cNvSpPr>
            <a:spLocks noGrp="1"/>
          </p:cNvSpPr>
          <p:nvPr>
            <p:ph type="pic" idx="1"/>
          </p:nvPr>
        </p:nvSpPr>
        <p:spPr>
          <a:xfrm>
            <a:off x="609600" y="457200"/>
            <a:ext cx="80264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fr-FR" noProof="0" smtClean="0"/>
              <a:t>Cliquez sur l'icône pour ajouter une image</a:t>
            </a:r>
            <a:endParaRPr lang="en-US" noProof="0"/>
          </a:p>
        </p:txBody>
      </p:sp>
      <p:sp>
        <p:nvSpPr>
          <p:cNvPr id="4" name="Espace réservé du texte 3"/>
          <p:cNvSpPr>
            <a:spLocks noGrp="1"/>
          </p:cNvSpPr>
          <p:nvPr>
            <p:ph type="body" sz="half" idx="2"/>
          </p:nvPr>
        </p:nvSpPr>
        <p:spPr>
          <a:xfrm>
            <a:off x="8839200" y="1600200"/>
            <a:ext cx="27432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fr-FR" smtClean="0"/>
              <a:t>Modifiez les styles du texte du masque</a:t>
            </a:r>
          </a:p>
        </p:txBody>
      </p:sp>
      <p:sp>
        <p:nvSpPr>
          <p:cNvPr id="5" name="Espace réservé de la date 7"/>
          <p:cNvSpPr>
            <a:spLocks noGrp="1"/>
          </p:cNvSpPr>
          <p:nvPr>
            <p:ph type="dt" sz="half" idx="10"/>
          </p:nvPr>
        </p:nvSpPr>
        <p:spPr/>
        <p:txBody>
          <a:bodyPr/>
          <a:lstStyle>
            <a:lvl1pPr fontAlgn="auto">
              <a:spcBef>
                <a:spcPts val="0"/>
              </a:spcBef>
              <a:spcAft>
                <a:spcPts val="0"/>
              </a:spcAft>
              <a:defRPr/>
            </a:lvl1pPr>
          </a:lstStyle>
          <a:p>
            <a:pPr>
              <a:defRPr/>
            </a:pPr>
            <a:endParaRPr lang="fr-FR" altLang="fr-FR"/>
          </a:p>
        </p:txBody>
      </p:sp>
      <p:sp>
        <p:nvSpPr>
          <p:cNvPr id="6" name="Espace réservé du numéro de diapositive 8"/>
          <p:cNvSpPr>
            <a:spLocks noGrp="1"/>
          </p:cNvSpPr>
          <p:nvPr>
            <p:ph type="sldNum" sz="quarter" idx="11"/>
          </p:nvPr>
        </p:nvSpPr>
        <p:spPr/>
        <p:txBody>
          <a:bodyPr/>
          <a:lstStyle>
            <a:lvl1pPr algn="ctr">
              <a:defRPr/>
            </a:lvl1pPr>
          </a:lstStyle>
          <a:p>
            <a:pPr>
              <a:defRPr/>
            </a:pPr>
            <a:fld id="{D07EF5DD-8834-4A32-9C36-B741160D8A29}" type="slidenum">
              <a:rPr lang="fr-FR" altLang="fr-FR"/>
              <a:pPr>
                <a:defRPr/>
              </a:pPr>
              <a:t>‹N°›</a:t>
            </a:fld>
            <a:endParaRPr lang="fr-FR" altLang="fr-FR"/>
          </a:p>
        </p:txBody>
      </p:sp>
      <p:sp>
        <p:nvSpPr>
          <p:cNvPr id="7" name="Espace réservé du pied de page 9"/>
          <p:cNvSpPr>
            <a:spLocks noGrp="1"/>
          </p:cNvSpPr>
          <p:nvPr>
            <p:ph type="ftr" sz="quarter" idx="12"/>
          </p:nvPr>
        </p:nvSpPr>
        <p:spPr/>
        <p:txBody>
          <a:bodyPr/>
          <a:lstStyle>
            <a:lvl1pPr fontAlgn="auto">
              <a:spcBef>
                <a:spcPts val="0"/>
              </a:spcBef>
              <a:spcAft>
                <a:spcPts val="0"/>
              </a:spcAft>
              <a:defRPr/>
            </a:lvl1pPr>
          </a:lstStyle>
          <a:p>
            <a:pPr>
              <a:defRPr/>
            </a:pPr>
            <a:endParaRPr lang="fr-FR" altLang="fr-FR"/>
          </a:p>
        </p:txBody>
      </p:sp>
    </p:spTree>
    <p:extLst>
      <p:ext uri="{BB962C8B-B14F-4D97-AF65-F5344CB8AC3E}">
        <p14:creationId xmlns:p14="http://schemas.microsoft.com/office/powerpoint/2010/main" val="4088272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smtClean="0"/>
              <a:t>Modifiez le style du titre</a:t>
            </a:r>
            <a:endParaRPr lang="en-US"/>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lvl1pPr fontAlgn="auto">
              <a:spcBef>
                <a:spcPts val="0"/>
              </a:spcBef>
              <a:spcAft>
                <a:spcPts val="0"/>
              </a:spcAft>
              <a:defRPr/>
            </a:lvl1pPr>
          </a:lstStyle>
          <a:p>
            <a:pPr>
              <a:defRPr/>
            </a:pPr>
            <a:endParaRPr lang="fr-FR" altLang="fr-FR"/>
          </a:p>
        </p:txBody>
      </p:sp>
      <p:sp>
        <p:nvSpPr>
          <p:cNvPr id="5" name="Espace réservé du pied de page 4"/>
          <p:cNvSpPr>
            <a:spLocks noGrp="1"/>
          </p:cNvSpPr>
          <p:nvPr>
            <p:ph type="ftr" sz="quarter" idx="11"/>
          </p:nvPr>
        </p:nvSpPr>
        <p:spPr/>
        <p:txBody>
          <a:bodyPr/>
          <a:lstStyle>
            <a:lvl1pPr fontAlgn="auto">
              <a:spcBef>
                <a:spcPts val="0"/>
              </a:spcBef>
              <a:spcAft>
                <a:spcPts val="0"/>
              </a:spcAft>
              <a:defRPr/>
            </a:lvl1pPr>
          </a:lstStyle>
          <a:p>
            <a:pPr>
              <a:defRPr/>
            </a:pPr>
            <a:endParaRPr lang="fr-FR" altLang="fr-FR"/>
          </a:p>
        </p:txBody>
      </p:sp>
      <p:sp>
        <p:nvSpPr>
          <p:cNvPr id="6" name="Espace réservé du numéro de diapositive 5"/>
          <p:cNvSpPr>
            <a:spLocks noGrp="1"/>
          </p:cNvSpPr>
          <p:nvPr>
            <p:ph type="sldNum" sz="quarter" idx="12"/>
          </p:nvPr>
        </p:nvSpPr>
        <p:spPr/>
        <p:txBody>
          <a:bodyPr/>
          <a:lstStyle>
            <a:lvl1pPr algn="ctr">
              <a:defRPr/>
            </a:lvl1pPr>
          </a:lstStyle>
          <a:p>
            <a:pPr>
              <a:defRPr/>
            </a:pPr>
            <a:fld id="{B14A62AD-401C-43F6-ABF4-0843C49368BC}" type="slidenum">
              <a:rPr lang="fr-FR" altLang="fr-FR"/>
              <a:pPr>
                <a:defRPr/>
              </a:pPr>
              <a:t>‹N°›</a:t>
            </a:fld>
            <a:endParaRPr lang="fr-FR" altLang="fr-FR"/>
          </a:p>
        </p:txBody>
      </p:sp>
    </p:spTree>
    <p:extLst>
      <p:ext uri="{BB962C8B-B14F-4D97-AF65-F5344CB8AC3E}">
        <p14:creationId xmlns:p14="http://schemas.microsoft.com/office/powerpoint/2010/main" val="904946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2050" name="Espace réservé du texte 8"/>
          <p:cNvSpPr>
            <a:spLocks noGrp="1"/>
          </p:cNvSpPr>
          <p:nvPr>
            <p:ph type="body" idx="1"/>
          </p:nvPr>
        </p:nvSpPr>
        <p:spPr bwMode="auto">
          <a:xfrm>
            <a:off x="609600" y="1447800"/>
            <a:ext cx="109728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Modifiez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endParaRPr lang="en-US" altLang="fr-FR" smtClean="0"/>
          </a:p>
        </p:txBody>
      </p:sp>
      <p:sp>
        <p:nvSpPr>
          <p:cNvPr id="24" name="Espace réservé de la date 23"/>
          <p:cNvSpPr>
            <a:spLocks noGrp="1"/>
          </p:cNvSpPr>
          <p:nvPr>
            <p:ph type="dt" sz="half" idx="2"/>
          </p:nvPr>
        </p:nvSpPr>
        <p:spPr>
          <a:xfrm>
            <a:off x="7721600" y="6203951"/>
            <a:ext cx="3454400" cy="384175"/>
          </a:xfrm>
          <a:prstGeom prst="rect">
            <a:avLst/>
          </a:prstGeom>
        </p:spPr>
        <p:txBody>
          <a:bodyPr vert="horz" anchor="ctr" anchorCtr="0"/>
          <a:lstStyle>
            <a:lvl1pPr algn="l" eaLnBrk="1" latinLnBrk="0" hangingPunct="1">
              <a:defRPr kumimoji="0" sz="1200">
                <a:solidFill>
                  <a:srgbClr val="FFFFFF"/>
                </a:solidFill>
                <a:latin typeface="+mn-lt"/>
                <a:cs typeface="+mn-cs"/>
              </a:defRPr>
            </a:lvl1pPr>
          </a:lstStyle>
          <a:p>
            <a:pPr>
              <a:defRPr/>
            </a:pPr>
            <a:endParaRPr lang="fr-FR" altLang="fr-FR"/>
          </a:p>
        </p:txBody>
      </p:sp>
      <p:sp>
        <p:nvSpPr>
          <p:cNvPr id="10" name="Espace réservé du pied de page 9"/>
          <p:cNvSpPr>
            <a:spLocks noGrp="1"/>
          </p:cNvSpPr>
          <p:nvPr>
            <p:ph type="ftr" sz="quarter" idx="3"/>
          </p:nvPr>
        </p:nvSpPr>
        <p:spPr>
          <a:xfrm>
            <a:off x="2844800" y="6203951"/>
            <a:ext cx="4775200" cy="384175"/>
          </a:xfrm>
          <a:prstGeom prst="rect">
            <a:avLst/>
          </a:prstGeom>
        </p:spPr>
        <p:txBody>
          <a:bodyPr vert="horz" anchor="ctr" anchorCtr="0"/>
          <a:lstStyle>
            <a:lvl1pPr algn="r" eaLnBrk="1" latinLnBrk="0" hangingPunct="1">
              <a:defRPr kumimoji="0" sz="1200">
                <a:solidFill>
                  <a:srgbClr val="FFFFFF"/>
                </a:solidFill>
                <a:latin typeface="+mn-lt"/>
                <a:cs typeface="+mn-cs"/>
              </a:defRPr>
            </a:lvl1pPr>
          </a:lstStyle>
          <a:p>
            <a:pPr>
              <a:defRPr/>
            </a:pPr>
            <a:endParaRPr lang="fr-FR" altLang="fr-FR"/>
          </a:p>
        </p:txBody>
      </p:sp>
      <p:sp>
        <p:nvSpPr>
          <p:cNvPr id="22" name="Espace réservé du numéro de diapositive 21"/>
          <p:cNvSpPr>
            <a:spLocks noGrp="1"/>
          </p:cNvSpPr>
          <p:nvPr>
            <p:ph type="sldNum" sz="quarter" idx="4"/>
          </p:nvPr>
        </p:nvSpPr>
        <p:spPr>
          <a:xfrm>
            <a:off x="11214100" y="6181725"/>
            <a:ext cx="812800" cy="457200"/>
          </a:xfrm>
          <a:prstGeom prst="rect">
            <a:avLst/>
          </a:prstGeom>
          <a:noFill/>
        </p:spPr>
        <p:txBody>
          <a:bodyPr vert="horz" wrap="square" lIns="0" tIns="0" rIns="0" bIns="0" numCol="1" anchor="ctr" anchorCtr="0" compatLnSpc="1">
            <a:prstTxWarp prst="textNoShape">
              <a:avLst/>
            </a:prstTxWarp>
            <a:noAutofit/>
          </a:bodyPr>
          <a:lstStyle>
            <a:lvl1pPr algn="r" eaLnBrk="1" hangingPunct="1">
              <a:defRPr sz="1600">
                <a:solidFill>
                  <a:srgbClr val="FFFFFF"/>
                </a:solidFill>
                <a:latin typeface="Constantia" panose="02030602050306030303" pitchFamily="18" charset="0"/>
              </a:defRPr>
            </a:lvl1pPr>
          </a:lstStyle>
          <a:p>
            <a:pPr>
              <a:defRPr/>
            </a:pPr>
            <a:fld id="{68790CC9-6FC1-4094-81D8-817F4BFC2BD6}" type="slidenum">
              <a:rPr lang="fr-FR" altLang="fr-FR"/>
              <a:pPr>
                <a:defRPr/>
              </a:pPr>
              <a:t>‹N°›</a:t>
            </a:fld>
            <a:endParaRPr lang="fr-FR" altLang="fr-FR"/>
          </a:p>
        </p:txBody>
      </p:sp>
      <p:sp>
        <p:nvSpPr>
          <p:cNvPr id="5" name="Espace réservé du titre 4"/>
          <p:cNvSpPr>
            <a:spLocks noGrp="1"/>
          </p:cNvSpPr>
          <p:nvPr>
            <p:ph type="title"/>
          </p:nvPr>
        </p:nvSpPr>
        <p:spPr>
          <a:xfrm>
            <a:off x="609600" y="152400"/>
            <a:ext cx="10972800" cy="1219200"/>
          </a:xfrm>
          <a:prstGeom prst="rect">
            <a:avLst/>
          </a:prstGeom>
          <a:ln w="6350" cap="rnd">
            <a:noFill/>
          </a:ln>
        </p:spPr>
        <p:txBody>
          <a:bodyPr vert="horz" anchor="b" anchorCtr="0">
            <a:normAutofit/>
          </a:bodyPr>
          <a:lstStyle/>
          <a:p>
            <a:r>
              <a:rPr lang="fr-FR" smtClean="0"/>
              <a:t>Modifiez le style du titre</a:t>
            </a:r>
            <a:endParaRPr lang="en-US"/>
          </a:p>
        </p:txBody>
      </p:sp>
    </p:spTree>
    <p:extLst>
      <p:ext uri="{BB962C8B-B14F-4D97-AF65-F5344CB8AC3E}">
        <p14:creationId xmlns:p14="http://schemas.microsoft.com/office/powerpoint/2010/main" val="26679859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eaLnBrk="0" fontAlgn="base" hangingPunct="0">
        <a:spcBef>
          <a:spcPts val="600"/>
        </a:spcBef>
        <a:spcAft>
          <a:spcPct val="0"/>
        </a:spcAft>
        <a:buClr>
          <a:schemeClr val="accent2"/>
        </a:buClr>
        <a:buSzPct val="85000"/>
        <a:buFont typeface="Wingdings 2" panose="05020102010507070707"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D6903D"/>
        </a:buClr>
        <a:buSzPct val="85000"/>
        <a:buFont typeface="Wingdings 2" panose="05020102010507070707"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B37732"/>
        </a:buClr>
        <a:buSzPct val="85000"/>
        <a:buFont typeface="Wingdings 2" panose="05020102010507070707"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D6903D"/>
        </a:buClr>
        <a:buSzPct val="85000"/>
        <a:buFont typeface="Wingdings 2" panose="05020102010507070707"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D6903D"/>
        </a:buClr>
        <a:buSzPct val="85000"/>
        <a:buFont typeface="Wingdings 2" panose="05020102010507070707"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098" name="Espace réservé du titre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endParaRPr lang="fr-BE" altLang="fr-FR" smtClean="0"/>
          </a:p>
        </p:txBody>
      </p:sp>
      <p:sp>
        <p:nvSpPr>
          <p:cNvPr id="4099" name="Espace réservé du texte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endParaRPr lang="fr-BE" altLang="fr-FR" smtClean="0"/>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C6E3EE31-E5BF-4E18-9018-E547CF9C12EA}" type="datetimeFigureOut">
              <a:rPr lang="fr-FR"/>
              <a:pPr>
                <a:defRPr/>
              </a:pPr>
              <a:t>05/01/2024</a:t>
            </a:fld>
            <a:endParaRPr lang="fr-BE"/>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fr-BE"/>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1E9256A-6490-4D4D-9B06-F49EB3DBA83B}" type="slidenum">
              <a:rPr lang="fr-BE"/>
              <a:pPr>
                <a:defRPr/>
              </a:pPr>
              <a:t>‹N°›</a:t>
            </a:fld>
            <a:endParaRPr lang="fr-BE"/>
          </a:p>
        </p:txBody>
      </p:sp>
    </p:spTree>
    <p:extLst>
      <p:ext uri="{BB962C8B-B14F-4D97-AF65-F5344CB8AC3E}">
        <p14:creationId xmlns:p14="http://schemas.microsoft.com/office/powerpoint/2010/main" val="2997956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0.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p>
            <a:pPr eaLnBrk="1" fontAlgn="auto" hangingPunct="1">
              <a:spcAft>
                <a:spcPts val="0"/>
              </a:spcAft>
              <a:defRPr/>
            </a:pPr>
            <a:r>
              <a:rPr lang="fr-FR" sz="3600" spc="-100" dirty="0">
                <a:ln w="3200">
                  <a:solidFill>
                    <a:srgbClr val="FEFAC9">
                      <a:shade val="75000"/>
                      <a:alpha val="25000"/>
                    </a:srgbClr>
                  </a:solidFill>
                  <a:prstDash val="solid"/>
                  <a:round/>
                </a:ln>
                <a:solidFill>
                  <a:srgbClr val="F3A447"/>
                </a:solidFill>
                <a:effectLst>
                  <a:innerShdw blurRad="50800" dist="25400" dir="13500000">
                    <a:prstClr val="black">
                      <a:alpha val="70000"/>
                    </a:prstClr>
                  </a:innerShdw>
                </a:effectLst>
                <a:latin typeface="Constantia"/>
              </a:rPr>
              <a:t>G</a:t>
            </a:r>
            <a:r>
              <a:rPr lang="fr-FR" spc="-100" dirty="0">
                <a:ln w="3200">
                  <a:solidFill>
                    <a:srgbClr val="FEFAC9">
                      <a:shade val="75000"/>
                      <a:alpha val="25000"/>
                    </a:srgbClr>
                  </a:solidFill>
                  <a:prstDash val="solid"/>
                  <a:round/>
                </a:ln>
                <a:solidFill>
                  <a:srgbClr val="F3A447"/>
                </a:solidFill>
                <a:effectLst>
                  <a:innerShdw blurRad="50800" dist="25400" dir="13500000">
                    <a:prstClr val="black">
                      <a:alpha val="70000"/>
                    </a:prstClr>
                  </a:innerShdw>
                </a:effectLst>
                <a:latin typeface="Constantia"/>
              </a:rPr>
              <a:t>uidance à l’animation</a:t>
            </a:r>
            <a:endParaRPr lang="fr-FR" dirty="0"/>
          </a:p>
        </p:txBody>
      </p:sp>
      <p:pic>
        <p:nvPicPr>
          <p:cNvPr id="271364" name="Picture 2" descr="C:\Users\337065\AppData\Local\Microsoft\Windows\Temporary Internet Files\Content.IE5\VK9WC6RA\illustration-952349_960_72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28383"/>
            <a:ext cx="2058988" cy="270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1365" name="Picture 3" descr="C:\Users\337065\AppData\Local\Microsoft\Windows\Temporary Internet Files\Content.IE5\IQ9113JB\Mercator-Mountain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6673" y="1726821"/>
            <a:ext cx="7665327" cy="306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1366" name="Picture 4" descr="C:\Users\337065\AppData\Local\Microsoft\Windows\Temporary Internet Files\Content.IE5\9CY8VKO9\randonneur-montagne-f9db9[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4051" y="3820122"/>
            <a:ext cx="2669459" cy="2915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ensées 2"/>
          <p:cNvSpPr/>
          <p:nvPr/>
        </p:nvSpPr>
        <p:spPr>
          <a:xfrm>
            <a:off x="3190568" y="1726821"/>
            <a:ext cx="2905432" cy="1862020"/>
          </a:xfrm>
          <a:prstGeom prst="cloudCallout">
            <a:avLst>
              <a:gd name="adj1" fmla="val -31471"/>
              <a:gd name="adj2" fmla="val 7301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i="1" dirty="0" smtClean="0">
                <a:solidFill>
                  <a:schemeClr val="tx1"/>
                </a:solidFill>
                <a:latin typeface="Constantia" panose="02030602050306030303" pitchFamily="18" charset="0"/>
              </a:rPr>
              <a:t>Si Rouvière l’a fait j’dois y  arriver sans problème …</a:t>
            </a:r>
            <a:endParaRPr lang="fr-FR" sz="2000" i="1" dirty="0">
              <a:solidFill>
                <a:schemeClr val="tx1"/>
              </a:solidFill>
              <a:latin typeface="Constantia" panose="02030602050306030303" pitchFamily="18" charset="0"/>
            </a:endParaRPr>
          </a:p>
        </p:txBody>
      </p:sp>
    </p:spTree>
    <p:extLst>
      <p:ext uri="{BB962C8B-B14F-4D97-AF65-F5344CB8AC3E}">
        <p14:creationId xmlns:p14="http://schemas.microsoft.com/office/powerpoint/2010/main" val="39475074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1586" name="Picture 2" descr="C:\Users\337065\AppData\Local\Microsoft\Windows\Temporary Internet Files\Content.IE5\VK9WC6RA\1767713568_9e722b6458_b[1].jpg">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56579" y="2217917"/>
            <a:ext cx="3051820" cy="40064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8132" name="Picture 3" descr="C:\Users\337065\AppData\Local\Microsoft\Windows\Temporary Internet Files\Content.IE5\VK9WC6RA\back-19461_960_720[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088194" y="914400"/>
            <a:ext cx="6242592" cy="3588606"/>
          </a:xfrm>
          <a:noFill/>
        </p:spPr>
      </p:pic>
      <p:sp>
        <p:nvSpPr>
          <p:cNvPr id="48133" name="ZoneTexte 6"/>
          <p:cNvSpPr txBox="1">
            <a:spLocks noChangeArrowheads="1"/>
          </p:cNvSpPr>
          <p:nvPr/>
        </p:nvSpPr>
        <p:spPr bwMode="auto">
          <a:xfrm>
            <a:off x="6167437" y="1607574"/>
            <a:ext cx="4244923"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fr-FR" altLang="fr-FR" sz="4400" i="1" dirty="0" smtClean="0">
                <a:solidFill>
                  <a:schemeClr val="bg1"/>
                </a:solidFill>
                <a:latin typeface="Blackadder ITC" panose="04020505051007020D02" pitchFamily="82" charset="0"/>
                <a:ea typeface="BatangChe" pitchFamily="49" charset="-128"/>
              </a:rPr>
              <a:t>Quelques  commentaires </a:t>
            </a:r>
          </a:p>
          <a:p>
            <a:pPr algn="ctr"/>
            <a:r>
              <a:rPr lang="fr-FR" altLang="fr-FR" sz="4400" i="1" dirty="0" smtClean="0">
                <a:solidFill>
                  <a:schemeClr val="bg1"/>
                </a:solidFill>
                <a:latin typeface="Blackadder ITC" panose="04020505051007020D02" pitchFamily="82" charset="0"/>
                <a:ea typeface="BatangChe" pitchFamily="49" charset="-128"/>
              </a:rPr>
              <a:t>Vidéo par vidéo</a:t>
            </a:r>
            <a:endParaRPr lang="fr-FR" altLang="fr-FR" sz="4400" i="1" dirty="0">
              <a:solidFill>
                <a:schemeClr val="bg1"/>
              </a:solidFill>
              <a:latin typeface="Blackadder ITC" panose="04020505051007020D02" pitchFamily="82" charset="0"/>
              <a:ea typeface="BatangChe" pitchFamily="49" charset="-128"/>
            </a:endParaRPr>
          </a:p>
        </p:txBody>
      </p:sp>
      <p:sp>
        <p:nvSpPr>
          <p:cNvPr id="8" name="Rectangle à coins arrondis 7">
            <a:extLst/>
          </p:cNvPr>
          <p:cNvSpPr/>
          <p:nvPr/>
        </p:nvSpPr>
        <p:spPr>
          <a:xfrm>
            <a:off x="2271252" y="914400"/>
            <a:ext cx="2539334" cy="1181561"/>
          </a:xfrm>
          <a:prstGeom prst="wedgeRoundRectCallout">
            <a:avLst>
              <a:gd name="adj1" fmla="val -50167"/>
              <a:gd name="adj2" fmla="val 11879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smtClean="0"/>
              <a:t>Pour ceux qui en veulent un peu plus !</a:t>
            </a:r>
            <a:endParaRPr lang="fr-FR" dirty="0"/>
          </a:p>
        </p:txBody>
      </p:sp>
      <p:pic>
        <p:nvPicPr>
          <p:cNvPr id="48135" name="Picture 8" descr="C:\Users\337065\AppData\Local\Microsoft\Windows\Temporary Internet Files\Content.IE5\VK9WC6RA\Question-Girl[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04288" y="4868864"/>
            <a:ext cx="1376362" cy="155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6" name="Picture 9" descr="C:\Users\337065\AppData\Local\Microsoft\Windows\Temporary Internet Files\Content.IE5\GR99C1LE\Question-Guy[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4426" y="5008563"/>
            <a:ext cx="1343025" cy="148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16748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9" descr="peole-computer[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750" y="-31116"/>
            <a:ext cx="1866776" cy="1866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Documents and Settings\User\Local Settings\Temporary Internet Files\Content.IE5\YLVFPCFC\35778-1-226-BOULE-298x41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0301064" y="4393305"/>
            <a:ext cx="1631028" cy="2276872"/>
          </a:xfrm>
          <a:prstGeom prst="rect">
            <a:avLst/>
          </a:prstGeom>
          <a:noFill/>
          <a:ln>
            <a:noFill/>
          </a:ln>
          <a:effectLst>
            <a:softEdge rad="317500"/>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975138" y="1188084"/>
            <a:ext cx="9870510" cy="5355312"/>
          </a:xfrm>
          <a:prstGeom prst="rect">
            <a:avLst/>
          </a:prstGeom>
        </p:spPr>
        <p:txBody>
          <a:bodyPr wrap="square">
            <a:spAutoFit/>
          </a:bodyPr>
          <a:lstStyle/>
          <a:p>
            <a:pPr lvl="0" algn="ctr" fontAlgn="base">
              <a:spcBef>
                <a:spcPct val="0"/>
              </a:spcBef>
              <a:spcAft>
                <a:spcPct val="0"/>
              </a:spcAft>
              <a:defRPr/>
            </a:pPr>
            <a:r>
              <a:rPr lang="fr-FR" b="1" dirty="0" smtClean="0"/>
              <a:t>Absence de « problème » dans cette situation: </a:t>
            </a:r>
          </a:p>
          <a:p>
            <a:pPr lvl="0" algn="ctr" fontAlgn="base">
              <a:spcBef>
                <a:spcPct val="0"/>
              </a:spcBef>
              <a:spcAft>
                <a:spcPct val="0"/>
              </a:spcAft>
              <a:defRPr/>
            </a:pPr>
            <a:r>
              <a:rPr lang="fr-FR" dirty="0" smtClean="0"/>
              <a:t>l’objectif de Serge est de boire un verre avec son ami Wilfrid à l’occasion de fêtes de Noël, non pas de se faire passer pour le père Noël. Le fait d’être démasqué fait partie du « jeu ». Cette mise en scène ne trompe personne. Si le candidat a un minimum de « théorie de l’esprit » il percevra facilement l’intention du personnage, sinon il risque de déclarer comme un problème pour Serge d’avoir été si facilement démasqué.</a:t>
            </a:r>
          </a:p>
          <a:p>
            <a:pPr algn="ctr"/>
            <a:r>
              <a:rPr lang="fr-FR" dirty="0" smtClean="0"/>
              <a:t>Cette </a:t>
            </a:r>
            <a:r>
              <a:rPr lang="fr-FR" dirty="0"/>
              <a:t>première vidéo a pour but de </a:t>
            </a:r>
            <a:endParaRPr lang="fr-FR" dirty="0" smtClean="0"/>
          </a:p>
          <a:p>
            <a:pPr marL="285750" indent="-285750" algn="ctr">
              <a:buFont typeface="Arial" panose="020B0604020202020204" pitchFamily="34" charset="0"/>
              <a:buChar char="•"/>
            </a:pPr>
            <a:r>
              <a:rPr lang="fr-FR" dirty="0" smtClean="0"/>
              <a:t>familiariser </a:t>
            </a:r>
            <a:r>
              <a:rPr lang="fr-FR" dirty="0"/>
              <a:t>le participant avec le support et les différentes étapes d’analyse de contenu. </a:t>
            </a:r>
          </a:p>
          <a:p>
            <a:pPr marL="285750" indent="-285750" algn="ctr">
              <a:buFont typeface="Arial" panose="020B0604020202020204" pitchFamily="34" charset="0"/>
              <a:buChar char="•"/>
            </a:pPr>
            <a:r>
              <a:rPr lang="fr-FR" dirty="0"/>
              <a:t>S’assurer de ses bonnes dispositions pour continuer le </a:t>
            </a:r>
            <a:r>
              <a:rPr lang="fr-FR" dirty="0" smtClean="0"/>
              <a:t>travail. </a:t>
            </a:r>
          </a:p>
          <a:p>
            <a:pPr marL="285750" indent="-285750" algn="ctr">
              <a:buFont typeface="Arial" panose="020B0604020202020204" pitchFamily="34" charset="0"/>
              <a:buChar char="•"/>
            </a:pPr>
            <a:r>
              <a:rPr lang="fr-FR" dirty="0" smtClean="0">
                <a:solidFill>
                  <a:srgbClr val="FF0000"/>
                </a:solidFill>
              </a:rPr>
              <a:t>Commentaire:  </a:t>
            </a:r>
          </a:p>
          <a:p>
            <a:pPr algn="ctr"/>
            <a:r>
              <a:rPr lang="fr-FR" dirty="0" smtClean="0"/>
              <a:t>Si le participant dénonce une situation problème, c’est certainement qu’il aura mal analysé le contexte. Repérer ce fait sans le commenter.</a:t>
            </a:r>
          </a:p>
          <a:p>
            <a:pPr algn="ctr"/>
            <a:r>
              <a:rPr lang="fr-FR" dirty="0" smtClean="0"/>
              <a:t>Demander de définir le problème tel qu’il est perçu, d’énoncer une stratégie pour y faire face, de mettre en scène cette stratégie dans un jeu de rôle. Se contenter de repérer comment le participant de « dépatouille » de la situation .</a:t>
            </a:r>
          </a:p>
          <a:p>
            <a:pPr algn="ctr"/>
            <a:r>
              <a:rPr lang="fr-FR" dirty="0" smtClean="0">
                <a:solidFill>
                  <a:srgbClr val="FF0000"/>
                </a:solidFill>
              </a:rPr>
              <a:t>Type de questions optionnelles: </a:t>
            </a:r>
          </a:p>
          <a:p>
            <a:pPr algn="ctr"/>
            <a:r>
              <a:rPr lang="fr-FR" dirty="0" smtClean="0"/>
              <a:t>Quelle est l’état d’esprit de Serge lorsqu’il propose en cadeau à Wilfrid « une nouvelle jeunesse » ?</a:t>
            </a:r>
          </a:p>
          <a:p>
            <a:pPr algn="ctr"/>
            <a:r>
              <a:rPr lang="fr-FR" dirty="0" smtClean="0"/>
              <a:t>Pensez vous qu’il soit déçu d’avoir été reconnu comme n’étant pas le père Noël ?</a:t>
            </a:r>
          </a:p>
          <a:p>
            <a:pPr algn="ctr"/>
            <a:endParaRPr lang="fr-FR" dirty="0" smtClean="0"/>
          </a:p>
        </p:txBody>
      </p:sp>
      <p:sp>
        <p:nvSpPr>
          <p:cNvPr id="10" name="Titre 9"/>
          <p:cNvSpPr>
            <a:spLocks noGrp="1"/>
          </p:cNvSpPr>
          <p:nvPr>
            <p:ph type="title"/>
          </p:nvPr>
        </p:nvSpPr>
        <p:spPr>
          <a:xfrm>
            <a:off x="597074" y="-72462"/>
            <a:ext cx="10972800" cy="1219200"/>
          </a:xfrm>
        </p:spPr>
        <p:txBody>
          <a:bodyPr>
            <a:normAutofit fontScale="90000"/>
          </a:bodyPr>
          <a:lstStyle/>
          <a:p>
            <a:pPr algn="ct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sz="5300" dirty="0" smtClean="0">
                <a:solidFill>
                  <a:schemeClr val="accent2"/>
                </a:solidFill>
              </a:rPr>
              <a:t>Vidéo 1 « Le père Noël</a:t>
            </a:r>
            <a:endParaRPr lang="fr-FR" sz="3600" dirty="0">
              <a:solidFill>
                <a:schemeClr val="accent2"/>
              </a:solidFill>
            </a:endParaRPr>
          </a:p>
        </p:txBody>
      </p:sp>
    </p:spTree>
    <p:extLst>
      <p:ext uri="{BB962C8B-B14F-4D97-AF65-F5344CB8AC3E}">
        <p14:creationId xmlns:p14="http://schemas.microsoft.com/office/powerpoint/2010/main" val="436550785"/>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9" descr="peole-computer[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388" y="-162838"/>
            <a:ext cx="1904355" cy="1904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Documents and Settings\User\Local Settings\Temporary Internet Files\Content.IE5\YLVFPCFC\35778-1-226-BOULE-298x41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0366260" y="4484317"/>
            <a:ext cx="1565831" cy="2185859"/>
          </a:xfrm>
          <a:prstGeom prst="rect">
            <a:avLst/>
          </a:prstGeom>
          <a:noFill/>
          <a:ln>
            <a:noFill/>
          </a:ln>
          <a:effectLst>
            <a:softEdge rad="317500"/>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609600" y="1881964"/>
            <a:ext cx="10986741" cy="4693593"/>
          </a:xfrm>
          <a:prstGeom prst="rect">
            <a:avLst/>
          </a:prstGeom>
        </p:spPr>
        <p:txBody>
          <a:bodyPr wrap="square">
            <a:spAutoFit/>
          </a:bodyPr>
          <a:lstStyle/>
          <a:p>
            <a:pPr lvl="0" algn="ctr" fontAlgn="base">
              <a:spcBef>
                <a:spcPct val="0"/>
              </a:spcBef>
              <a:spcAft>
                <a:spcPct val="0"/>
              </a:spcAft>
              <a:defRPr/>
            </a:pPr>
            <a:r>
              <a:rPr lang="fr-FR" b="1" dirty="0" smtClean="0"/>
              <a:t>Présence d’un « problème » dans cette situation: </a:t>
            </a:r>
          </a:p>
          <a:p>
            <a:pPr lvl="0" algn="ctr" fontAlgn="base">
              <a:spcBef>
                <a:spcPct val="0"/>
              </a:spcBef>
              <a:spcAft>
                <a:spcPct val="0"/>
              </a:spcAft>
              <a:defRPr/>
            </a:pPr>
            <a:r>
              <a:rPr lang="fr-FR" dirty="0" smtClean="0">
                <a:solidFill>
                  <a:srgbClr val="FF0000"/>
                </a:solidFill>
              </a:rPr>
              <a:t>Le but</a:t>
            </a:r>
            <a:r>
              <a:rPr lang="fr-FR" dirty="0" smtClean="0">
                <a:solidFill>
                  <a:schemeClr val="bg1"/>
                </a:solidFill>
              </a:rPr>
              <a:t> </a:t>
            </a:r>
            <a:r>
              <a:rPr lang="fr-FR" dirty="0" smtClean="0"/>
              <a:t>de Mr Cruz est de récupérer le courrier que lui apporte le facteur. </a:t>
            </a:r>
          </a:p>
          <a:p>
            <a:pPr lvl="0" algn="ctr" fontAlgn="base">
              <a:spcBef>
                <a:spcPct val="0"/>
              </a:spcBef>
              <a:spcAft>
                <a:spcPct val="0"/>
              </a:spcAft>
              <a:defRPr/>
            </a:pPr>
            <a:r>
              <a:rPr lang="fr-FR" dirty="0" smtClean="0">
                <a:solidFill>
                  <a:srgbClr val="FF0000"/>
                </a:solidFill>
              </a:rPr>
              <a:t>L’obstacle</a:t>
            </a:r>
            <a:r>
              <a:rPr lang="fr-FR" dirty="0" smtClean="0">
                <a:solidFill>
                  <a:schemeClr val="bg1"/>
                </a:solidFill>
              </a:rPr>
              <a:t> </a:t>
            </a:r>
            <a:r>
              <a:rPr lang="fr-FR" dirty="0" smtClean="0"/>
              <a:t>est que celui-ci annonce qu’il ne peut le lui remettre car sa pièce d’identité est périmée</a:t>
            </a:r>
          </a:p>
          <a:p>
            <a:pPr lvl="0" algn="ctr" fontAlgn="base">
              <a:spcBef>
                <a:spcPct val="0"/>
              </a:spcBef>
              <a:spcAft>
                <a:spcPct val="0"/>
              </a:spcAft>
              <a:defRPr/>
            </a:pPr>
            <a:endParaRPr lang="fr-FR" dirty="0" smtClean="0"/>
          </a:p>
          <a:p>
            <a:pPr lvl="0" algn="ctr" fontAlgn="base">
              <a:spcBef>
                <a:spcPct val="0"/>
              </a:spcBef>
              <a:spcAft>
                <a:spcPct val="0"/>
              </a:spcAft>
              <a:defRPr/>
            </a:pPr>
            <a:endParaRPr lang="fr-FR" sz="1100" dirty="0" smtClean="0"/>
          </a:p>
          <a:p>
            <a:pPr algn="ctr"/>
            <a:r>
              <a:rPr lang="fr-FR" dirty="0" smtClean="0">
                <a:solidFill>
                  <a:srgbClr val="FF0000"/>
                </a:solidFill>
              </a:rPr>
              <a:t>A l’issue du travail en 5 étapes.</a:t>
            </a:r>
          </a:p>
          <a:p>
            <a:pPr algn="ctr"/>
            <a:r>
              <a:rPr lang="fr-FR" dirty="0" smtClean="0">
                <a:solidFill>
                  <a:srgbClr val="FF0000"/>
                </a:solidFill>
              </a:rPr>
              <a:t>Type de questions </a:t>
            </a:r>
            <a:r>
              <a:rPr lang="fr-FR" dirty="0">
                <a:solidFill>
                  <a:srgbClr val="FF0000"/>
                </a:solidFill>
              </a:rPr>
              <a:t>optionnelles</a:t>
            </a:r>
            <a:r>
              <a:rPr lang="fr-FR" dirty="0" smtClean="0">
                <a:solidFill>
                  <a:srgbClr val="FF0000"/>
                </a:solidFill>
              </a:rPr>
              <a:t>:</a:t>
            </a:r>
          </a:p>
          <a:p>
            <a:pPr algn="ctr"/>
            <a:endParaRPr lang="fr-FR" dirty="0" smtClean="0">
              <a:solidFill>
                <a:srgbClr val="FF0000"/>
              </a:solidFill>
            </a:endParaRPr>
          </a:p>
          <a:p>
            <a:pPr marL="285750" indent="-285750" algn="ctr">
              <a:buFont typeface="Arial" panose="020B0604020202020204" pitchFamily="34" charset="0"/>
              <a:buChar char="•"/>
            </a:pPr>
            <a:r>
              <a:rPr lang="fr-FR" dirty="0" smtClean="0"/>
              <a:t>Le facteur refuse la pièce d’identité de Mr </a:t>
            </a:r>
            <a:r>
              <a:rPr lang="fr-FR" dirty="0" err="1" smtClean="0"/>
              <a:t>Cruze</a:t>
            </a:r>
            <a:r>
              <a:rPr lang="fr-FR" dirty="0" smtClean="0"/>
              <a:t> parce qu’elle est</a:t>
            </a:r>
          </a:p>
          <a:p>
            <a:pPr marL="342900" indent="-342900" algn="ctr">
              <a:buAutoNum type="arabicParenR"/>
            </a:pPr>
            <a:r>
              <a:rPr lang="fr-FR" dirty="0" smtClean="0"/>
              <a:t>Abimée ?  2) Périmée ?  3) Trafiquée ? </a:t>
            </a:r>
          </a:p>
          <a:p>
            <a:pPr marL="285750" indent="-285750" algn="ctr">
              <a:buFont typeface="Arial" panose="020B0604020202020204" pitchFamily="34" charset="0"/>
              <a:buChar char="•"/>
            </a:pPr>
            <a:r>
              <a:rPr lang="fr-FR" dirty="0" smtClean="0"/>
              <a:t>Mr </a:t>
            </a:r>
            <a:r>
              <a:rPr lang="fr-FR" dirty="0" err="1" smtClean="0"/>
              <a:t>Cruze</a:t>
            </a:r>
            <a:r>
              <a:rPr lang="fr-FR" dirty="0" smtClean="0"/>
              <a:t> invite le facteur à rentrer pour</a:t>
            </a:r>
          </a:p>
          <a:p>
            <a:pPr algn="ctr"/>
            <a:r>
              <a:rPr lang="fr-FR" dirty="0" smtClean="0"/>
              <a:t>1) Discuter ?  2)Se réchauffer ?   3) Boire un coup ?  4) Ecrire un courrier ? 5) lui subtiliser le courrier ?</a:t>
            </a:r>
          </a:p>
          <a:p>
            <a:pPr marL="285750" indent="-285750" algn="ctr">
              <a:buFont typeface="Arial" panose="020B0604020202020204" pitchFamily="34" charset="0"/>
              <a:buChar char="•"/>
            </a:pPr>
            <a:r>
              <a:rPr lang="fr-FR" dirty="0" smtClean="0"/>
              <a:t>De quelle administration émane la lettre recommandée ?</a:t>
            </a:r>
          </a:p>
          <a:p>
            <a:pPr algn="ctr"/>
            <a:endParaRPr lang="fr-FR" dirty="0">
              <a:solidFill>
                <a:schemeClr val="accent2">
                  <a:lumMod val="50000"/>
                </a:schemeClr>
              </a:solidFill>
            </a:endParaRPr>
          </a:p>
          <a:p>
            <a:pPr algn="ctr"/>
            <a:endParaRPr lang="fr-FR" sz="3600" spc="-100" dirty="0">
              <a:ln w="3200">
                <a:solidFill>
                  <a:srgbClr val="FEFAC9">
                    <a:shade val="75000"/>
                    <a:alpha val="25000"/>
                  </a:srgbClr>
                </a:solidFill>
                <a:prstDash val="solid"/>
                <a:round/>
              </a:ln>
              <a:solidFill>
                <a:schemeClr val="accent2">
                  <a:lumMod val="50000"/>
                </a:schemeClr>
              </a:solidFill>
              <a:effectLst>
                <a:innerShdw blurRad="50800" dist="25400" dir="13500000">
                  <a:prstClr val="black">
                    <a:alpha val="70000"/>
                  </a:prstClr>
                </a:innerShdw>
              </a:effectLst>
              <a:ea typeface="+mj-ea"/>
              <a:cs typeface="+mj-cs"/>
            </a:endParaRPr>
          </a:p>
          <a:p>
            <a:pPr algn="ctr"/>
            <a:endParaRPr lang="fr-FR" dirty="0" smtClean="0">
              <a:solidFill>
                <a:schemeClr val="accent2">
                  <a:lumMod val="50000"/>
                </a:schemeClr>
              </a:solidFill>
            </a:endParaRPr>
          </a:p>
        </p:txBody>
      </p:sp>
      <p:sp>
        <p:nvSpPr>
          <p:cNvPr id="10" name="Titre 9"/>
          <p:cNvSpPr>
            <a:spLocks noGrp="1"/>
          </p:cNvSpPr>
          <p:nvPr>
            <p:ph type="title"/>
          </p:nvPr>
        </p:nvSpPr>
        <p:spPr>
          <a:xfrm>
            <a:off x="782204" y="443824"/>
            <a:ext cx="10814137" cy="1025047"/>
          </a:xfrm>
        </p:spPr>
        <p:txBody>
          <a:bodyPr>
            <a:normAutofit fontScale="90000"/>
          </a:bodyPr>
          <a:lstStyle/>
          <a:p>
            <a:pPr algn="ct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sz="4900" dirty="0" smtClean="0">
                <a:solidFill>
                  <a:schemeClr val="accent2"/>
                </a:solidFill>
              </a:rPr>
              <a:t>Vidéo 2 « Le facteur »</a:t>
            </a:r>
            <a:endParaRPr lang="fr-FR" sz="3100" dirty="0">
              <a:solidFill>
                <a:schemeClr val="accent2"/>
              </a:solidFill>
            </a:endParaRPr>
          </a:p>
        </p:txBody>
      </p:sp>
    </p:spTree>
    <p:extLst>
      <p:ext uri="{BB962C8B-B14F-4D97-AF65-F5344CB8AC3E}">
        <p14:creationId xmlns:p14="http://schemas.microsoft.com/office/powerpoint/2010/main" val="2871377523"/>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9" descr="peole-computer[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4966" y="0"/>
            <a:ext cx="1904355" cy="1904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Documents and Settings\User\Local Settings\Temporary Internet Files\Content.IE5\YLVFPCFC\35778-1-226-BOULE-298x41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0366260" y="4484317"/>
            <a:ext cx="1565831" cy="2185859"/>
          </a:xfrm>
          <a:prstGeom prst="rect">
            <a:avLst/>
          </a:prstGeom>
          <a:noFill/>
          <a:ln>
            <a:noFill/>
          </a:ln>
          <a:effectLst>
            <a:softEdge rad="317500"/>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814190" y="1330253"/>
            <a:ext cx="9870510" cy="4970591"/>
          </a:xfrm>
          <a:prstGeom prst="rect">
            <a:avLst/>
          </a:prstGeom>
        </p:spPr>
        <p:txBody>
          <a:bodyPr wrap="square">
            <a:spAutoFit/>
          </a:bodyPr>
          <a:lstStyle/>
          <a:p>
            <a:pPr lvl="0" algn="ctr" fontAlgn="base">
              <a:spcBef>
                <a:spcPct val="0"/>
              </a:spcBef>
              <a:spcAft>
                <a:spcPct val="0"/>
              </a:spcAft>
              <a:defRPr/>
            </a:pPr>
            <a:r>
              <a:rPr lang="fr-FR" b="1" dirty="0" smtClean="0"/>
              <a:t>Présence d’un problème dans cette situation: </a:t>
            </a:r>
          </a:p>
          <a:p>
            <a:pPr lvl="0" algn="ctr" fontAlgn="base">
              <a:spcBef>
                <a:spcPct val="0"/>
              </a:spcBef>
              <a:spcAft>
                <a:spcPct val="0"/>
              </a:spcAft>
              <a:defRPr/>
            </a:pPr>
            <a:r>
              <a:rPr lang="fr-FR" dirty="0" smtClean="0">
                <a:solidFill>
                  <a:srgbClr val="FF0000"/>
                </a:solidFill>
              </a:rPr>
              <a:t>Le but</a:t>
            </a:r>
            <a:r>
              <a:rPr lang="fr-FR" dirty="0" smtClean="0">
                <a:solidFill>
                  <a:schemeClr val="bg1"/>
                </a:solidFill>
              </a:rPr>
              <a:t> </a:t>
            </a:r>
            <a:r>
              <a:rPr lang="fr-FR" dirty="0" smtClean="0"/>
              <a:t>de Wilfrid est de prendre soin de sa belle voiture </a:t>
            </a:r>
            <a:r>
              <a:rPr lang="fr-FR" dirty="0" smtClean="0">
                <a:solidFill>
                  <a:srgbClr val="FF0000"/>
                </a:solidFill>
              </a:rPr>
              <a:t>L’obstacle</a:t>
            </a:r>
            <a:r>
              <a:rPr lang="fr-FR" dirty="0" smtClean="0">
                <a:solidFill>
                  <a:schemeClr val="bg1"/>
                </a:solidFill>
              </a:rPr>
              <a:t> </a:t>
            </a:r>
            <a:r>
              <a:rPr lang="fr-FR" dirty="0" smtClean="0"/>
              <a:t>est que son copain Serge qui souhaite la conduire est un « fou du volant » qui enchaine les accidents</a:t>
            </a:r>
            <a:r>
              <a:rPr lang="fr-FR" dirty="0" smtClean="0">
                <a:solidFill>
                  <a:schemeClr val="accent2">
                    <a:lumMod val="50000"/>
                  </a:schemeClr>
                </a:solidFill>
              </a:rPr>
              <a:t>. </a:t>
            </a:r>
          </a:p>
          <a:p>
            <a:pPr lvl="0" algn="ctr" fontAlgn="base">
              <a:spcBef>
                <a:spcPct val="0"/>
              </a:spcBef>
              <a:spcAft>
                <a:spcPct val="0"/>
              </a:spcAft>
              <a:defRPr/>
            </a:pPr>
            <a:endParaRPr lang="fr-FR" sz="1100" dirty="0" smtClean="0">
              <a:solidFill>
                <a:schemeClr val="accent2">
                  <a:lumMod val="50000"/>
                </a:schemeClr>
              </a:solidFill>
            </a:endParaRPr>
          </a:p>
          <a:p>
            <a:pPr algn="ctr"/>
            <a:endParaRPr lang="fr-FR" dirty="0" smtClean="0">
              <a:solidFill>
                <a:schemeClr val="bg1"/>
              </a:solidFill>
            </a:endParaRPr>
          </a:p>
          <a:p>
            <a:pPr algn="ctr"/>
            <a:r>
              <a:rPr lang="fr-FR" dirty="0" smtClean="0">
                <a:solidFill>
                  <a:srgbClr val="FF0000"/>
                </a:solidFill>
              </a:rPr>
              <a:t>Commentaires: </a:t>
            </a:r>
          </a:p>
          <a:p>
            <a:pPr algn="ctr"/>
            <a:r>
              <a:rPr lang="fr-FR" dirty="0" smtClean="0"/>
              <a:t>La difficulté de cette situation réside dans le fait de devoir refuser ou trouver une alternative sans pour autant affecter la relation amicale. Il est toujours délicat de refuser un service à un ami.</a:t>
            </a:r>
          </a:p>
          <a:p>
            <a:pPr algn="ctr"/>
            <a:r>
              <a:rPr lang="fr-FR" dirty="0" smtClean="0"/>
              <a:t>Il peut être intéressant de vérifier si le participant est sensible à ce contexte ou s’il ne le prend pas ou peu en compte.</a:t>
            </a:r>
          </a:p>
          <a:p>
            <a:pPr algn="ctr"/>
            <a:r>
              <a:rPr lang="fr-FR" dirty="0" smtClean="0"/>
              <a:t>Au cours des jeux de rôle portez une attention aux capacités verbales et non verbales mises en œuvre (tonalité et volume de la voix, contact visuel, posture …)</a:t>
            </a:r>
          </a:p>
          <a:p>
            <a:pPr algn="ctr"/>
            <a:endParaRPr lang="fr-FR" dirty="0" smtClean="0">
              <a:solidFill>
                <a:schemeClr val="accent2">
                  <a:lumMod val="50000"/>
                </a:schemeClr>
              </a:solidFill>
            </a:endParaRPr>
          </a:p>
          <a:p>
            <a:pPr algn="ctr"/>
            <a:r>
              <a:rPr lang="fr-FR" dirty="0">
                <a:solidFill>
                  <a:srgbClr val="FF0000"/>
                </a:solidFill>
              </a:rPr>
              <a:t>A l’issue du travail en 5 </a:t>
            </a:r>
            <a:r>
              <a:rPr lang="fr-FR" dirty="0" smtClean="0">
                <a:solidFill>
                  <a:srgbClr val="FF0000"/>
                </a:solidFill>
              </a:rPr>
              <a:t>étapes.</a:t>
            </a:r>
            <a:endParaRPr lang="fr-FR" dirty="0">
              <a:solidFill>
                <a:srgbClr val="FF0000"/>
              </a:solidFill>
            </a:endParaRPr>
          </a:p>
          <a:p>
            <a:pPr algn="ctr"/>
            <a:r>
              <a:rPr lang="fr-FR" dirty="0" smtClean="0">
                <a:solidFill>
                  <a:srgbClr val="FF0000"/>
                </a:solidFill>
              </a:rPr>
              <a:t>Type </a:t>
            </a:r>
            <a:r>
              <a:rPr lang="fr-FR" dirty="0">
                <a:solidFill>
                  <a:srgbClr val="FF0000"/>
                </a:solidFill>
              </a:rPr>
              <a:t>de questions optionnelles:</a:t>
            </a:r>
          </a:p>
          <a:p>
            <a:pPr algn="ctr"/>
            <a:r>
              <a:rPr lang="fr-FR" dirty="0" smtClean="0"/>
              <a:t>Vous pouvez tester la mémoire visuelle et verbale du participant en lui posant à postériori des questions telles que « De quelle couleur est la voiture ? Comment est habillé Serge ? Où Serge veut il emmener sa copine en WE ? …</a:t>
            </a:r>
          </a:p>
        </p:txBody>
      </p:sp>
      <p:sp>
        <p:nvSpPr>
          <p:cNvPr id="10" name="Titre 9"/>
          <p:cNvSpPr>
            <a:spLocks noGrp="1"/>
          </p:cNvSpPr>
          <p:nvPr>
            <p:ph type="title"/>
          </p:nvPr>
        </p:nvSpPr>
        <p:spPr>
          <a:xfrm>
            <a:off x="609600" y="152400"/>
            <a:ext cx="10814137" cy="1025047"/>
          </a:xfrm>
        </p:spPr>
        <p:txBody>
          <a:bodyPr>
            <a:normAutofit fontScale="90000"/>
          </a:bodyPr>
          <a:lstStyle/>
          <a:p>
            <a:pPr algn="ct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sz="4900" dirty="0" smtClean="0">
                <a:solidFill>
                  <a:schemeClr val="accent2"/>
                </a:solidFill>
              </a:rPr>
              <a:t>Vidéo 3 « La BM »</a:t>
            </a:r>
            <a:endParaRPr lang="fr-FR" sz="3100" dirty="0">
              <a:solidFill>
                <a:schemeClr val="accent2"/>
              </a:solidFill>
            </a:endParaRPr>
          </a:p>
        </p:txBody>
      </p:sp>
    </p:spTree>
    <p:extLst>
      <p:ext uri="{BB962C8B-B14F-4D97-AF65-F5344CB8AC3E}">
        <p14:creationId xmlns:p14="http://schemas.microsoft.com/office/powerpoint/2010/main" val="2081685187"/>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9" descr="peole-computer[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5677" y="0"/>
            <a:ext cx="1653834" cy="1653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Documents and Settings\User\Local Settings\Temporary Internet Files\Content.IE5\YLVFPCFC\35778-1-226-BOULE-298x41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0551013" y="4484317"/>
            <a:ext cx="1565831" cy="2185859"/>
          </a:xfrm>
          <a:prstGeom prst="rect">
            <a:avLst/>
          </a:prstGeom>
          <a:noFill/>
          <a:ln>
            <a:noFill/>
          </a:ln>
          <a:effectLst>
            <a:softEdge rad="317500"/>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325677" y="1437651"/>
            <a:ext cx="10684701" cy="5801588"/>
          </a:xfrm>
          <a:prstGeom prst="rect">
            <a:avLst/>
          </a:prstGeom>
        </p:spPr>
        <p:txBody>
          <a:bodyPr wrap="square">
            <a:spAutoFit/>
          </a:bodyPr>
          <a:lstStyle/>
          <a:p>
            <a:pPr lvl="0" algn="ctr" fontAlgn="base">
              <a:spcBef>
                <a:spcPct val="0"/>
              </a:spcBef>
              <a:spcAft>
                <a:spcPct val="0"/>
              </a:spcAft>
              <a:defRPr/>
            </a:pPr>
            <a:r>
              <a:rPr lang="fr-FR" b="1" dirty="0" smtClean="0"/>
              <a:t>Présence d’un problème dans cette situation: </a:t>
            </a:r>
          </a:p>
          <a:p>
            <a:pPr lvl="0" algn="ctr" fontAlgn="base">
              <a:spcBef>
                <a:spcPct val="0"/>
              </a:spcBef>
              <a:spcAft>
                <a:spcPct val="0"/>
              </a:spcAft>
              <a:defRPr/>
            </a:pPr>
            <a:r>
              <a:rPr lang="fr-FR" dirty="0" smtClean="0">
                <a:solidFill>
                  <a:srgbClr val="FF0000"/>
                </a:solidFill>
              </a:rPr>
              <a:t>Le but</a:t>
            </a:r>
            <a:r>
              <a:rPr lang="fr-FR" dirty="0" smtClean="0">
                <a:solidFill>
                  <a:schemeClr val="bg1"/>
                </a:solidFill>
              </a:rPr>
              <a:t> </a:t>
            </a:r>
            <a:r>
              <a:rPr lang="fr-FR" dirty="0" smtClean="0"/>
              <a:t>de Denis est de ne pas boire d’alcool </a:t>
            </a:r>
            <a:r>
              <a:rPr lang="fr-FR" dirty="0" smtClean="0">
                <a:solidFill>
                  <a:schemeClr val="accent2">
                    <a:lumMod val="50000"/>
                  </a:schemeClr>
                </a:solidFill>
              </a:rPr>
              <a:t>. </a:t>
            </a:r>
            <a:r>
              <a:rPr lang="fr-FR" dirty="0" smtClean="0">
                <a:solidFill>
                  <a:srgbClr val="FF0000"/>
                </a:solidFill>
              </a:rPr>
              <a:t>L’obstacle</a:t>
            </a:r>
            <a:r>
              <a:rPr lang="fr-FR" dirty="0" smtClean="0">
                <a:solidFill>
                  <a:schemeClr val="bg1"/>
                </a:solidFill>
              </a:rPr>
              <a:t> </a:t>
            </a:r>
            <a:r>
              <a:rPr lang="fr-FR" dirty="0" smtClean="0"/>
              <a:t>est que ses amis Serge et berthe ne tiennent pas compte de son refus </a:t>
            </a:r>
          </a:p>
          <a:p>
            <a:pPr lvl="0" algn="ctr" fontAlgn="base">
              <a:spcBef>
                <a:spcPct val="0"/>
              </a:spcBef>
              <a:spcAft>
                <a:spcPct val="0"/>
              </a:spcAft>
              <a:defRPr/>
            </a:pPr>
            <a:endParaRPr lang="fr-FR" sz="1100" dirty="0" smtClean="0">
              <a:solidFill>
                <a:schemeClr val="bg1"/>
              </a:solidFill>
            </a:endParaRPr>
          </a:p>
          <a:p>
            <a:pPr algn="ctr"/>
            <a:endParaRPr lang="fr-FR" dirty="0" smtClean="0">
              <a:solidFill>
                <a:schemeClr val="accent2">
                  <a:lumMod val="50000"/>
                </a:schemeClr>
              </a:solidFill>
            </a:endParaRPr>
          </a:p>
          <a:p>
            <a:pPr algn="ctr"/>
            <a:r>
              <a:rPr lang="fr-FR" dirty="0" smtClean="0">
                <a:solidFill>
                  <a:srgbClr val="FF0000"/>
                </a:solidFill>
              </a:rPr>
              <a:t>Commentaires: </a:t>
            </a:r>
          </a:p>
          <a:p>
            <a:pPr algn="ctr"/>
            <a:r>
              <a:rPr lang="fr-FR" dirty="0" smtClean="0"/>
              <a:t>La difficulté de cette situation réside dans le fait que visiblement Serge n’a pas l’intention de céder facilement à son projet de servir de l’alcool à Denis alors que celui-ci à clairement manifesté son refus. Denis est en mauvaise posture.</a:t>
            </a:r>
          </a:p>
          <a:p>
            <a:pPr algn="ctr"/>
            <a:r>
              <a:rPr lang="fr-FR" dirty="0" smtClean="0"/>
              <a:t>Dans cette circonstance lors du jeu de rôle on peut préparer le participant à ce que l’animateur dans le rôle de Serge soit insistant par une ou deux répliques à la stratégie proposée.</a:t>
            </a:r>
          </a:p>
          <a:p>
            <a:pPr algn="ctr"/>
            <a:r>
              <a:rPr lang="fr-FR" dirty="0" smtClean="0">
                <a:solidFill>
                  <a:schemeClr val="accent2">
                    <a:lumMod val="50000"/>
                  </a:schemeClr>
                </a:solidFill>
              </a:rPr>
              <a:t> </a:t>
            </a:r>
          </a:p>
          <a:p>
            <a:pPr algn="ctr"/>
            <a:r>
              <a:rPr lang="fr-FR" dirty="0">
                <a:solidFill>
                  <a:srgbClr val="FF0000"/>
                </a:solidFill>
              </a:rPr>
              <a:t>A l’issue du travail en 5 </a:t>
            </a:r>
            <a:r>
              <a:rPr lang="fr-FR" dirty="0" smtClean="0">
                <a:solidFill>
                  <a:srgbClr val="FF0000"/>
                </a:solidFill>
              </a:rPr>
              <a:t>étapes.</a:t>
            </a:r>
            <a:endParaRPr lang="fr-FR" dirty="0">
              <a:solidFill>
                <a:srgbClr val="FF0000"/>
              </a:solidFill>
            </a:endParaRPr>
          </a:p>
          <a:p>
            <a:pPr algn="ctr"/>
            <a:r>
              <a:rPr lang="fr-FR" dirty="0" smtClean="0">
                <a:solidFill>
                  <a:srgbClr val="FF0000"/>
                </a:solidFill>
              </a:rPr>
              <a:t>Type </a:t>
            </a:r>
            <a:r>
              <a:rPr lang="fr-FR" dirty="0">
                <a:solidFill>
                  <a:srgbClr val="FF0000"/>
                </a:solidFill>
              </a:rPr>
              <a:t>de questions optionnelles:</a:t>
            </a:r>
          </a:p>
          <a:p>
            <a:pPr marL="285750" indent="-285750" algn="ctr">
              <a:buFont typeface="Arial" panose="020B0604020202020204" pitchFamily="34" charset="0"/>
              <a:buChar char="•"/>
            </a:pPr>
            <a:r>
              <a:rPr lang="fr-FR" dirty="0" smtClean="0"/>
              <a:t>Il peut être intéressant de questionner le participant sur ce qu’il perçoit des intentions de Serge et Berthe… Quel intérêt ont t ils à ne pas accepter le refus de Denis ? Dans quel état d’esprit sont ils pour agir ainsi ? Je rappelle que ce programme porte un intérêt central à la dimension de la cognition sociale.</a:t>
            </a:r>
          </a:p>
          <a:p>
            <a:pPr marL="285750" indent="-285750" algn="ctr">
              <a:buFont typeface="Arial" panose="020B0604020202020204" pitchFamily="34" charset="0"/>
              <a:buChar char="•"/>
            </a:pPr>
            <a:r>
              <a:rPr lang="fr-FR" dirty="0" smtClean="0"/>
              <a:t>Denis dit qu’il a décidé d’arrêter de boire depuis qu’il a eu un infarctus ? Un accident ? Un licenciement ?</a:t>
            </a:r>
          </a:p>
          <a:p>
            <a:pPr algn="ctr"/>
            <a:endParaRPr lang="fr-FR" dirty="0" smtClean="0">
              <a:solidFill>
                <a:schemeClr val="accent2">
                  <a:lumMod val="50000"/>
                </a:schemeClr>
              </a:solidFill>
            </a:endParaRPr>
          </a:p>
          <a:p>
            <a:pPr algn="ctr"/>
            <a:endParaRPr lang="fr-FR" dirty="0" smtClean="0">
              <a:solidFill>
                <a:schemeClr val="accent2">
                  <a:lumMod val="50000"/>
                </a:schemeClr>
              </a:solidFill>
            </a:endParaRPr>
          </a:p>
          <a:p>
            <a:pPr algn="ctr"/>
            <a:endParaRPr lang="fr-FR" dirty="0" smtClean="0">
              <a:solidFill>
                <a:schemeClr val="bg1"/>
              </a:solidFill>
            </a:endParaRPr>
          </a:p>
        </p:txBody>
      </p:sp>
      <p:sp>
        <p:nvSpPr>
          <p:cNvPr id="10" name="Titre 9"/>
          <p:cNvSpPr>
            <a:spLocks noGrp="1"/>
          </p:cNvSpPr>
          <p:nvPr>
            <p:ph type="title"/>
          </p:nvPr>
        </p:nvSpPr>
        <p:spPr>
          <a:xfrm>
            <a:off x="609600" y="152400"/>
            <a:ext cx="10814137" cy="1025047"/>
          </a:xfrm>
        </p:spPr>
        <p:txBody>
          <a:bodyPr>
            <a:normAutofit fontScale="90000"/>
          </a:bodyPr>
          <a:lstStyle/>
          <a:p>
            <a:pPr algn="ct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sz="5300" dirty="0" smtClean="0">
                <a:solidFill>
                  <a:schemeClr val="accent2"/>
                </a:solidFill>
              </a:rPr>
              <a:t>Vidéo 4 « Jolie bouteille »</a:t>
            </a:r>
            <a:endParaRPr lang="fr-FR" sz="3600" dirty="0">
              <a:solidFill>
                <a:schemeClr val="accent2"/>
              </a:solidFill>
            </a:endParaRPr>
          </a:p>
        </p:txBody>
      </p:sp>
    </p:spTree>
    <p:extLst>
      <p:ext uri="{BB962C8B-B14F-4D97-AF65-F5344CB8AC3E}">
        <p14:creationId xmlns:p14="http://schemas.microsoft.com/office/powerpoint/2010/main" val="41240811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9" descr="peole-computer[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4967" y="1"/>
            <a:ext cx="1691014" cy="1691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Documents and Settings\User\Local Settings\Temporary Internet Files\Content.IE5\YLVFPCFC\35778-1-226-BOULE-298x41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0366260" y="4484317"/>
            <a:ext cx="1565831" cy="2185859"/>
          </a:xfrm>
          <a:prstGeom prst="rect">
            <a:avLst/>
          </a:prstGeom>
          <a:noFill/>
          <a:ln>
            <a:noFill/>
          </a:ln>
          <a:effectLst>
            <a:softEdge rad="317500"/>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839242" y="1044712"/>
            <a:ext cx="9870510" cy="6078587"/>
          </a:xfrm>
          <a:prstGeom prst="rect">
            <a:avLst/>
          </a:prstGeom>
        </p:spPr>
        <p:txBody>
          <a:bodyPr wrap="square">
            <a:spAutoFit/>
          </a:bodyPr>
          <a:lstStyle/>
          <a:p>
            <a:pPr lvl="0" algn="ctr" fontAlgn="base">
              <a:spcBef>
                <a:spcPct val="0"/>
              </a:spcBef>
              <a:spcAft>
                <a:spcPct val="0"/>
              </a:spcAft>
              <a:defRPr/>
            </a:pPr>
            <a:r>
              <a:rPr lang="fr-FR" b="1" dirty="0" smtClean="0"/>
              <a:t>Pas de présence d’un problème dans cette situation: </a:t>
            </a:r>
          </a:p>
          <a:p>
            <a:pPr lvl="0" algn="ctr" fontAlgn="base">
              <a:spcBef>
                <a:spcPct val="0"/>
              </a:spcBef>
              <a:spcAft>
                <a:spcPct val="0"/>
              </a:spcAft>
              <a:defRPr/>
            </a:pPr>
            <a:r>
              <a:rPr lang="fr-FR" dirty="0" smtClean="0">
                <a:solidFill>
                  <a:srgbClr val="FF0000"/>
                </a:solidFill>
              </a:rPr>
              <a:t>Le but</a:t>
            </a:r>
            <a:r>
              <a:rPr lang="fr-FR" dirty="0" smtClean="0">
                <a:solidFill>
                  <a:schemeClr val="bg1"/>
                </a:solidFill>
              </a:rPr>
              <a:t> </a:t>
            </a:r>
            <a:r>
              <a:rPr lang="fr-FR" dirty="0" smtClean="0"/>
              <a:t>de Wilfrid est de ne pas être dérangé. Il met en place une stratégie qui ne rencontre pas d’obstacle même si le principe est contestable. Serge quant à lui récupère la perceuse ce qui était le but premier de sa démarche.</a:t>
            </a:r>
          </a:p>
          <a:p>
            <a:pPr lvl="0" algn="ctr" fontAlgn="base">
              <a:spcBef>
                <a:spcPct val="0"/>
              </a:spcBef>
              <a:spcAft>
                <a:spcPct val="0"/>
              </a:spcAft>
              <a:defRPr/>
            </a:pPr>
            <a:endParaRPr lang="fr-FR" sz="1100" dirty="0" smtClean="0">
              <a:solidFill>
                <a:schemeClr val="accent2">
                  <a:lumMod val="50000"/>
                </a:schemeClr>
              </a:solidFill>
            </a:endParaRPr>
          </a:p>
          <a:p>
            <a:pPr algn="ctr"/>
            <a:r>
              <a:rPr lang="fr-FR" dirty="0" smtClean="0">
                <a:solidFill>
                  <a:schemeClr val="bg1"/>
                </a:solidFill>
              </a:rPr>
              <a:t> </a:t>
            </a:r>
            <a:r>
              <a:rPr lang="fr-FR" dirty="0" smtClean="0">
                <a:solidFill>
                  <a:srgbClr val="FF0000"/>
                </a:solidFill>
              </a:rPr>
              <a:t>Commentaires: </a:t>
            </a:r>
          </a:p>
          <a:p>
            <a:pPr algn="ctr"/>
            <a:r>
              <a:rPr lang="fr-FR" dirty="0" smtClean="0"/>
              <a:t>Si le participant détecte une situation problème, il est intéressant ici de prêter attention aux biais de raisonnement à l’œuvre dans son interprétation des faits. Quelle est sa logique et quelle intention prête il aux personnages pour évoquer la présence d’un problème ? Il peut être intéressant ici de questionner les enjeux consistant à utiliser le mensonge comme stratégie relationnelle. Qu’en pense le participant ? La stratégie de Wilfrid est elle condamnable ou non compte tenu du contexte ? Et que dire de son fils qui obtempère à ce mensonge sans protester. </a:t>
            </a:r>
          </a:p>
          <a:p>
            <a:pPr algn="ctr"/>
            <a:endParaRPr lang="fr-FR" dirty="0" smtClean="0">
              <a:solidFill>
                <a:srgbClr val="FF0000"/>
              </a:solidFill>
            </a:endParaRPr>
          </a:p>
          <a:p>
            <a:pPr algn="ctr"/>
            <a:r>
              <a:rPr lang="fr-FR" dirty="0">
                <a:solidFill>
                  <a:srgbClr val="FF0000"/>
                </a:solidFill>
              </a:rPr>
              <a:t>A l’issue du travail en 5 étapes</a:t>
            </a:r>
          </a:p>
          <a:p>
            <a:pPr algn="ctr"/>
            <a:r>
              <a:rPr lang="fr-FR" dirty="0" smtClean="0">
                <a:solidFill>
                  <a:srgbClr val="FF0000"/>
                </a:solidFill>
              </a:rPr>
              <a:t>Type </a:t>
            </a:r>
            <a:r>
              <a:rPr lang="fr-FR" dirty="0">
                <a:solidFill>
                  <a:srgbClr val="FF0000"/>
                </a:solidFill>
              </a:rPr>
              <a:t>de questions optionnelles</a:t>
            </a:r>
            <a:r>
              <a:rPr lang="fr-FR" dirty="0" smtClean="0">
                <a:solidFill>
                  <a:srgbClr val="FF0000"/>
                </a:solidFill>
              </a:rPr>
              <a:t>:</a:t>
            </a:r>
          </a:p>
          <a:p>
            <a:pPr algn="ctr"/>
            <a:r>
              <a:rPr lang="fr-FR" dirty="0" smtClean="0"/>
              <a:t>N’oubliez </a:t>
            </a:r>
            <a:r>
              <a:rPr lang="fr-FR" dirty="0"/>
              <a:t>pas de tester les capacités mnésiques par des questions sur ce qui a été vu et dit … </a:t>
            </a:r>
            <a:r>
              <a:rPr lang="fr-FR" dirty="0" smtClean="0"/>
              <a:t>Porte </a:t>
            </a:r>
            <a:r>
              <a:rPr lang="fr-FR" dirty="0"/>
              <a:t>t il ou non des lunettes ? Où </a:t>
            </a:r>
            <a:r>
              <a:rPr lang="fr-FR" dirty="0" smtClean="0"/>
              <a:t>a t-il </a:t>
            </a:r>
            <a:r>
              <a:rPr lang="fr-FR" dirty="0"/>
              <a:t>passé ses vacances ? </a:t>
            </a:r>
            <a:endParaRPr lang="fr-FR" dirty="0" smtClean="0"/>
          </a:p>
          <a:p>
            <a:pPr algn="ctr"/>
            <a:r>
              <a:rPr lang="fr-FR" dirty="0" smtClean="0"/>
              <a:t>Wilfrid qualifie son copain Serge de Mythomane ? Cleptomane ? Polygame ? </a:t>
            </a:r>
          </a:p>
          <a:p>
            <a:pPr algn="ctr"/>
            <a:r>
              <a:rPr lang="fr-FR" dirty="0" smtClean="0"/>
              <a:t>Serge est venu récupérer une agrafeuse, une perceuse, une friteuse ?</a:t>
            </a:r>
          </a:p>
          <a:p>
            <a:pPr algn="ctr"/>
            <a:r>
              <a:rPr lang="fr-FR" dirty="0" smtClean="0"/>
              <a:t>Combien d’enfants avait la monitrice de ski de Serge ?</a:t>
            </a:r>
            <a:endParaRPr lang="fr-FR" dirty="0"/>
          </a:p>
          <a:p>
            <a:pPr algn="ctr"/>
            <a:endParaRPr lang="fr-FR" dirty="0" smtClean="0">
              <a:solidFill>
                <a:schemeClr val="bg1"/>
              </a:solidFill>
            </a:endParaRPr>
          </a:p>
          <a:p>
            <a:pPr algn="ctr"/>
            <a:endParaRPr lang="fr-FR" dirty="0" smtClean="0">
              <a:solidFill>
                <a:schemeClr val="bg1"/>
              </a:solidFill>
            </a:endParaRPr>
          </a:p>
        </p:txBody>
      </p:sp>
      <p:sp>
        <p:nvSpPr>
          <p:cNvPr id="10" name="Titre 9"/>
          <p:cNvSpPr>
            <a:spLocks noGrp="1"/>
          </p:cNvSpPr>
          <p:nvPr>
            <p:ph type="title"/>
          </p:nvPr>
        </p:nvSpPr>
        <p:spPr>
          <a:xfrm>
            <a:off x="609600" y="1"/>
            <a:ext cx="10814137" cy="1025047"/>
          </a:xfrm>
        </p:spPr>
        <p:txBody>
          <a:bodyPr>
            <a:normAutofit fontScale="90000"/>
          </a:bodyPr>
          <a:lstStyle/>
          <a:p>
            <a:pPr algn="ct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sz="5300" dirty="0" smtClean="0">
                <a:solidFill>
                  <a:schemeClr val="accent2"/>
                </a:solidFill>
              </a:rPr>
              <a:t>Vidéo 5 « Le bilboquet »</a:t>
            </a:r>
            <a:endParaRPr lang="fr-FR" sz="3600" dirty="0">
              <a:solidFill>
                <a:schemeClr val="accent2"/>
              </a:solidFill>
            </a:endParaRPr>
          </a:p>
        </p:txBody>
      </p:sp>
    </p:spTree>
    <p:extLst>
      <p:ext uri="{BB962C8B-B14F-4D97-AF65-F5344CB8AC3E}">
        <p14:creationId xmlns:p14="http://schemas.microsoft.com/office/powerpoint/2010/main" val="116744131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9" descr="peole-computer[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4966" y="0"/>
            <a:ext cx="1904355" cy="1904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Documents and Settings\User\Local Settings\Temporary Internet Files\Content.IE5\YLVFPCFC\35778-1-226-BOULE-298x41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0366260" y="4484317"/>
            <a:ext cx="1565831" cy="2185859"/>
          </a:xfrm>
          <a:prstGeom prst="rect">
            <a:avLst/>
          </a:prstGeom>
          <a:noFill/>
          <a:ln>
            <a:noFill/>
          </a:ln>
          <a:effectLst>
            <a:softEdge rad="317500"/>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1127143" y="1037865"/>
            <a:ext cx="9870510" cy="5632311"/>
          </a:xfrm>
          <a:prstGeom prst="rect">
            <a:avLst/>
          </a:prstGeom>
        </p:spPr>
        <p:txBody>
          <a:bodyPr wrap="square">
            <a:spAutoFit/>
          </a:bodyPr>
          <a:lstStyle/>
          <a:p>
            <a:pPr lvl="0" algn="ctr" fontAlgn="base">
              <a:spcBef>
                <a:spcPct val="0"/>
              </a:spcBef>
              <a:spcAft>
                <a:spcPct val="0"/>
              </a:spcAft>
              <a:defRPr/>
            </a:pPr>
            <a:r>
              <a:rPr lang="fr-FR" b="1" dirty="0" smtClean="0"/>
              <a:t>Présence d’un problème dans cette situation: </a:t>
            </a:r>
          </a:p>
          <a:p>
            <a:pPr lvl="0" algn="ctr" fontAlgn="base">
              <a:spcBef>
                <a:spcPct val="0"/>
              </a:spcBef>
              <a:spcAft>
                <a:spcPct val="0"/>
              </a:spcAft>
              <a:defRPr/>
            </a:pPr>
            <a:r>
              <a:rPr lang="fr-FR" dirty="0" smtClean="0">
                <a:solidFill>
                  <a:srgbClr val="FF0000"/>
                </a:solidFill>
              </a:rPr>
              <a:t>Le but</a:t>
            </a:r>
            <a:r>
              <a:rPr lang="fr-FR" dirty="0" smtClean="0">
                <a:solidFill>
                  <a:schemeClr val="bg1"/>
                </a:solidFill>
              </a:rPr>
              <a:t> </a:t>
            </a:r>
            <a:r>
              <a:rPr lang="fr-FR" dirty="0" smtClean="0"/>
              <a:t>de Mr </a:t>
            </a:r>
            <a:r>
              <a:rPr lang="fr-FR" dirty="0" err="1" smtClean="0"/>
              <a:t>Gloqq</a:t>
            </a:r>
            <a:r>
              <a:rPr lang="fr-FR" dirty="0" smtClean="0"/>
              <a:t> est d’accéder à sa chambre petit budget</a:t>
            </a:r>
            <a:r>
              <a:rPr lang="fr-FR" dirty="0" smtClean="0">
                <a:solidFill>
                  <a:schemeClr val="accent2">
                    <a:lumMod val="50000"/>
                  </a:schemeClr>
                </a:solidFill>
              </a:rPr>
              <a:t>. </a:t>
            </a:r>
            <a:r>
              <a:rPr lang="fr-FR" dirty="0" smtClean="0">
                <a:solidFill>
                  <a:srgbClr val="FF0000"/>
                </a:solidFill>
              </a:rPr>
              <a:t>L’obstacle</a:t>
            </a:r>
            <a:r>
              <a:rPr lang="fr-FR" dirty="0" smtClean="0">
                <a:solidFill>
                  <a:schemeClr val="bg1"/>
                </a:solidFill>
              </a:rPr>
              <a:t> </a:t>
            </a:r>
            <a:r>
              <a:rPr lang="fr-FR" dirty="0" smtClean="0"/>
              <a:t>est que la réceptionniste lui en propose une à un tarif bien plus élevé. </a:t>
            </a:r>
          </a:p>
          <a:p>
            <a:pPr algn="ctr"/>
            <a:endParaRPr lang="fr-FR" dirty="0" smtClean="0">
              <a:solidFill>
                <a:schemeClr val="bg1"/>
              </a:solidFill>
            </a:endParaRPr>
          </a:p>
          <a:p>
            <a:pPr algn="ctr"/>
            <a:r>
              <a:rPr lang="fr-FR" dirty="0" smtClean="0">
                <a:solidFill>
                  <a:srgbClr val="FF0000"/>
                </a:solidFill>
              </a:rPr>
              <a:t>Commentaires: </a:t>
            </a:r>
          </a:p>
          <a:p>
            <a:pPr algn="ctr"/>
            <a:r>
              <a:rPr lang="fr-FR" dirty="0" smtClean="0"/>
              <a:t>Dans cette vidéo le problème est facilement identifiable. Par contre, les informations à traiter sont plus nombreuses que dans les précédentes ce qui demandera au participant de discriminer ce qui est essentiel de ce qui ne l’est pas dans le traitement de la situation problème.</a:t>
            </a:r>
          </a:p>
          <a:p>
            <a:pPr algn="ctr"/>
            <a:r>
              <a:rPr lang="fr-FR" dirty="0" smtClean="0"/>
              <a:t>Pour l’épreuve du « résumé » privilégier plutôt un condensé.</a:t>
            </a:r>
          </a:p>
          <a:p>
            <a:pPr algn="ctr"/>
            <a:r>
              <a:rPr lang="fr-FR" dirty="0"/>
              <a:t>Encore une fois je vous invite à être attentif aux registres verbal et non verbal lors de la réalisation des jeux de rôle. Le participant est il convaincant ? Utilise t il des gestes, des mimiques afin d’accompagner son discours </a:t>
            </a:r>
            <a:r>
              <a:rPr lang="fr-FR" dirty="0" smtClean="0"/>
              <a:t>?</a:t>
            </a:r>
          </a:p>
          <a:p>
            <a:pPr algn="ctr"/>
            <a:endParaRPr lang="fr-FR" dirty="0" smtClean="0">
              <a:solidFill>
                <a:schemeClr val="accent2">
                  <a:lumMod val="50000"/>
                </a:schemeClr>
              </a:solidFill>
            </a:endParaRPr>
          </a:p>
          <a:p>
            <a:pPr algn="ctr"/>
            <a:r>
              <a:rPr lang="fr-FR" dirty="0">
                <a:solidFill>
                  <a:srgbClr val="FF0000"/>
                </a:solidFill>
              </a:rPr>
              <a:t>A l’issue du travail en 5 étapes</a:t>
            </a:r>
          </a:p>
          <a:p>
            <a:pPr algn="ctr"/>
            <a:r>
              <a:rPr lang="fr-FR" dirty="0" smtClean="0">
                <a:solidFill>
                  <a:srgbClr val="FF0000"/>
                </a:solidFill>
              </a:rPr>
              <a:t>Type </a:t>
            </a:r>
            <a:r>
              <a:rPr lang="fr-FR" dirty="0">
                <a:solidFill>
                  <a:srgbClr val="FF0000"/>
                </a:solidFill>
              </a:rPr>
              <a:t>de questions optionnelles:</a:t>
            </a:r>
          </a:p>
          <a:p>
            <a:pPr algn="ctr"/>
            <a:r>
              <a:rPr lang="fr-FR" dirty="0" smtClean="0"/>
              <a:t>Le participant repère t-il les nombreux traits d’humour de cette vidéo ? Perçoit il la subtilité autour du nom de Mr GLLOQ lorsqu’il est épelé par la standardiste ? Comment le candidat perçoit il le tempérament de ce jeune homme ? Que pense t il de l’attitude de la sous directrice?</a:t>
            </a:r>
          </a:p>
          <a:p>
            <a:pPr algn="ctr"/>
            <a:r>
              <a:rPr lang="fr-FR" dirty="0" smtClean="0"/>
              <a:t>Sur le plan mnésique l’occasion de questionner sur le contenu particulièrement riche de cette vidéo. Quel était son emploi ? Pourquoi a t-il été renvoyé ? Quel va être son nouveau job ?</a:t>
            </a:r>
          </a:p>
        </p:txBody>
      </p:sp>
      <p:sp>
        <p:nvSpPr>
          <p:cNvPr id="10" name="Titre 9"/>
          <p:cNvSpPr>
            <a:spLocks noGrp="1"/>
          </p:cNvSpPr>
          <p:nvPr>
            <p:ph type="title"/>
          </p:nvPr>
        </p:nvSpPr>
        <p:spPr>
          <a:xfrm>
            <a:off x="521109" y="0"/>
            <a:ext cx="10814137" cy="1025047"/>
          </a:xfrm>
        </p:spPr>
        <p:txBody>
          <a:bodyPr>
            <a:normAutofit fontScale="90000"/>
          </a:bodyPr>
          <a:lstStyle/>
          <a:p>
            <a:pPr algn="ct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sz="5300" dirty="0" smtClean="0">
                <a:solidFill>
                  <a:schemeClr val="accent2"/>
                </a:solidFill>
              </a:rPr>
              <a:t>Vidéo 6 « L’hôtel »</a:t>
            </a:r>
            <a:endParaRPr lang="fr-FR" sz="3600" dirty="0">
              <a:solidFill>
                <a:schemeClr val="accent2"/>
              </a:solidFill>
            </a:endParaRPr>
          </a:p>
        </p:txBody>
      </p:sp>
    </p:spTree>
    <p:extLst>
      <p:ext uri="{BB962C8B-B14F-4D97-AF65-F5344CB8AC3E}">
        <p14:creationId xmlns:p14="http://schemas.microsoft.com/office/powerpoint/2010/main" val="190041925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9" descr="peole-computer[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3047" y="1"/>
            <a:ext cx="1816274" cy="1816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Documents and Settings\User\Local Settings\Temporary Internet Files\Content.IE5\YLVFPCFC\35778-1-226-BOULE-298x41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0366260" y="4484317"/>
            <a:ext cx="1565831" cy="2185859"/>
          </a:xfrm>
          <a:prstGeom prst="rect">
            <a:avLst/>
          </a:prstGeom>
          <a:noFill/>
          <a:ln>
            <a:noFill/>
          </a:ln>
          <a:effectLst>
            <a:softEdge rad="317500"/>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401844" y="1133063"/>
            <a:ext cx="11034419" cy="5632311"/>
          </a:xfrm>
          <a:prstGeom prst="rect">
            <a:avLst/>
          </a:prstGeom>
        </p:spPr>
        <p:txBody>
          <a:bodyPr wrap="square">
            <a:spAutoFit/>
          </a:bodyPr>
          <a:lstStyle/>
          <a:p>
            <a:pPr lvl="0" algn="ctr" fontAlgn="base">
              <a:spcBef>
                <a:spcPct val="0"/>
              </a:spcBef>
              <a:spcAft>
                <a:spcPct val="0"/>
              </a:spcAft>
              <a:defRPr/>
            </a:pPr>
            <a:r>
              <a:rPr lang="fr-FR" b="1" dirty="0" smtClean="0"/>
              <a:t>Présence d’un problème dans cette situation: </a:t>
            </a:r>
          </a:p>
          <a:p>
            <a:pPr lvl="0" algn="ctr" fontAlgn="base">
              <a:spcBef>
                <a:spcPct val="0"/>
              </a:spcBef>
              <a:spcAft>
                <a:spcPct val="0"/>
              </a:spcAft>
              <a:defRPr/>
            </a:pPr>
            <a:r>
              <a:rPr lang="fr-FR" dirty="0" smtClean="0"/>
              <a:t>Cette situation est délicate: visiblement le ton, les attitudes, la violence des propos tenus énoncent clairement une situation conflictuelle. Le travail pour le candidat va être de définir la nature du problème.</a:t>
            </a:r>
          </a:p>
          <a:p>
            <a:pPr lvl="0" algn="ctr" fontAlgn="base">
              <a:spcBef>
                <a:spcPct val="0"/>
              </a:spcBef>
              <a:spcAft>
                <a:spcPct val="0"/>
              </a:spcAft>
              <a:defRPr/>
            </a:pPr>
            <a:endParaRPr lang="fr-FR" dirty="0" smtClean="0"/>
          </a:p>
          <a:p>
            <a:pPr algn="ctr"/>
            <a:r>
              <a:rPr lang="fr-FR" dirty="0" smtClean="0">
                <a:solidFill>
                  <a:srgbClr val="FF0000"/>
                </a:solidFill>
              </a:rPr>
              <a:t>Commentaires: </a:t>
            </a:r>
          </a:p>
          <a:p>
            <a:pPr algn="ctr"/>
            <a:r>
              <a:rPr lang="fr-FR" dirty="0" smtClean="0"/>
              <a:t>Mr Bourdon est ici l’objet d’une critique globale. Sa personne est ciblée et non pas seulement un comportement lié une faute professionnelle ou un fait précis sur lequel il puisse réagir. </a:t>
            </a:r>
          </a:p>
          <a:p>
            <a:pPr algn="ctr"/>
            <a:r>
              <a:rPr lang="fr-FR" dirty="0" smtClean="0"/>
              <a:t>Si le candidat réduit la dimension problème au fait que Mr Bourdon s’est mal occupé de la ruche « Mère Térésa » il faudra en déduire qu’une bonne partie des enjeux relationnels lui a échappé. Le travail est basé sur </a:t>
            </a:r>
          </a:p>
          <a:p>
            <a:pPr marL="285750" indent="-285750" algn="ctr">
              <a:buFont typeface="Arial" panose="020B0604020202020204" pitchFamily="34" charset="0"/>
              <a:buChar char="•"/>
            </a:pPr>
            <a:r>
              <a:rPr lang="fr-FR" dirty="0" smtClean="0"/>
              <a:t>les aptitudes en « théorie de l’esprit » et sur les stratégies à développer face à une critique globale. </a:t>
            </a:r>
          </a:p>
          <a:p>
            <a:pPr marL="285750" indent="-285750" algn="ctr">
              <a:buFont typeface="Arial" panose="020B0604020202020204" pitchFamily="34" charset="0"/>
              <a:buChar char="•"/>
            </a:pPr>
            <a:endParaRPr lang="fr-FR" dirty="0" smtClean="0"/>
          </a:p>
          <a:p>
            <a:pPr marL="285750" indent="-285750" algn="ctr">
              <a:buFont typeface="Arial" panose="020B0604020202020204" pitchFamily="34" charset="0"/>
              <a:buChar char="•"/>
            </a:pPr>
            <a:r>
              <a:rPr lang="fr-FR" dirty="0" smtClean="0">
                <a:solidFill>
                  <a:srgbClr val="FF0000"/>
                </a:solidFill>
              </a:rPr>
              <a:t>Type </a:t>
            </a:r>
            <a:r>
              <a:rPr lang="fr-FR" dirty="0">
                <a:solidFill>
                  <a:srgbClr val="FF0000"/>
                </a:solidFill>
              </a:rPr>
              <a:t>de questions optionnelles</a:t>
            </a:r>
            <a:r>
              <a:rPr lang="fr-FR" dirty="0" smtClean="0">
                <a:solidFill>
                  <a:srgbClr val="FF0000"/>
                </a:solidFill>
              </a:rPr>
              <a:t>:</a:t>
            </a:r>
          </a:p>
          <a:p>
            <a:pPr marL="285750" indent="-285750" algn="ctr">
              <a:buFont typeface="Arial" panose="020B0604020202020204" pitchFamily="34" charset="0"/>
              <a:buChar char="•"/>
            </a:pPr>
            <a:r>
              <a:rPr lang="fr-FR" dirty="0"/>
              <a:t>Le participant est il capable de capter les motifs implicites de cette avalanche de critiques ? Quel rôle joue Mathilde dans ce conflit ? De quoi Mr Bourdon est il réellement coupable aux yeux de son critiqueur ? </a:t>
            </a:r>
          </a:p>
          <a:p>
            <a:pPr marL="285750" indent="-285750" algn="ctr">
              <a:buFont typeface="Arial" panose="020B0604020202020204" pitchFamily="34" charset="0"/>
              <a:buChar char="•"/>
            </a:pPr>
            <a:r>
              <a:rPr lang="fr-FR" dirty="0" smtClean="0"/>
              <a:t>Le participant est-il réactif et capable de repérer les subtilités humoristiques telles que:</a:t>
            </a:r>
          </a:p>
          <a:p>
            <a:pPr algn="ctr"/>
            <a:r>
              <a:rPr lang="fr-FR" dirty="0" smtClean="0"/>
              <a:t> Mr BOURDON pour nommer un apiculteur ? /Vous me déprimez Mr Bourdon (avoir le bourdon)/</a:t>
            </a:r>
          </a:p>
          <a:p>
            <a:pPr algn="ctr"/>
            <a:r>
              <a:rPr lang="fr-FR" dirty="0" smtClean="0"/>
              <a:t>Mr Bourdon « se pique la ruche » (pour dire qu’il est sans doute ivre) </a:t>
            </a:r>
            <a:r>
              <a:rPr lang="fr-FR" dirty="0" err="1" smtClean="0"/>
              <a:t>etc</a:t>
            </a:r>
            <a:r>
              <a:rPr lang="fr-FR" dirty="0" smtClean="0"/>
              <a:t> </a:t>
            </a:r>
          </a:p>
          <a:p>
            <a:pPr marL="285750" indent="-285750" algn="ctr">
              <a:buFont typeface="Arial" panose="020B0604020202020204" pitchFamily="34" charset="0"/>
              <a:buChar char="•"/>
            </a:pPr>
            <a:r>
              <a:rPr lang="fr-FR" dirty="0" smtClean="0"/>
              <a:t>Comment expliquer le manque de réaction de Mr bourdon ?</a:t>
            </a:r>
          </a:p>
          <a:p>
            <a:pPr marL="285750" indent="-285750" algn="ctr">
              <a:buFont typeface="Arial" panose="020B0604020202020204" pitchFamily="34" charset="0"/>
              <a:buChar char="•"/>
            </a:pPr>
            <a:r>
              <a:rPr lang="fr-FR" dirty="0" smtClean="0"/>
              <a:t>Comment peut on qualifier l’attitude de l’apiculteur chef lorsqu’il se piquer par une abeille ?</a:t>
            </a:r>
          </a:p>
          <a:p>
            <a:pPr marL="285750" indent="-285750" algn="ctr">
              <a:buFont typeface="Arial" panose="020B0604020202020204" pitchFamily="34" charset="0"/>
              <a:buChar char="•"/>
            </a:pPr>
            <a:endParaRPr lang="fr-FR" dirty="0" smtClean="0">
              <a:solidFill>
                <a:schemeClr val="accent2">
                  <a:lumMod val="50000"/>
                </a:schemeClr>
              </a:solidFill>
            </a:endParaRPr>
          </a:p>
        </p:txBody>
      </p:sp>
      <p:sp>
        <p:nvSpPr>
          <p:cNvPr id="10" name="Titre 9"/>
          <p:cNvSpPr>
            <a:spLocks noGrp="1"/>
          </p:cNvSpPr>
          <p:nvPr>
            <p:ph type="title"/>
          </p:nvPr>
        </p:nvSpPr>
        <p:spPr>
          <a:xfrm>
            <a:off x="622126" y="108016"/>
            <a:ext cx="10814137" cy="1025047"/>
          </a:xfrm>
        </p:spPr>
        <p:txBody>
          <a:bodyPr>
            <a:normAutofit fontScale="90000"/>
          </a:bodyPr>
          <a:lstStyle/>
          <a:p>
            <a:pPr algn="ct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sz="5300" dirty="0" smtClean="0">
                <a:solidFill>
                  <a:schemeClr val="accent2"/>
                </a:solidFill>
              </a:rPr>
              <a:t>Vidéo 7 « Le critique »</a:t>
            </a:r>
            <a:endParaRPr lang="fr-FR" sz="3600" dirty="0">
              <a:solidFill>
                <a:schemeClr val="accent2"/>
              </a:solidFill>
            </a:endParaRPr>
          </a:p>
        </p:txBody>
      </p:sp>
    </p:spTree>
    <p:extLst>
      <p:ext uri="{BB962C8B-B14F-4D97-AF65-F5344CB8AC3E}">
        <p14:creationId xmlns:p14="http://schemas.microsoft.com/office/powerpoint/2010/main" val="48448769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9" descr="peole-computer[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4967" y="1"/>
            <a:ext cx="1678886" cy="1678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Documents and Settings\User\Local Settings\Temporary Internet Files\Content.IE5\YLVFPCFC\35778-1-226-BOULE-298x41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0366260" y="4484317"/>
            <a:ext cx="1565831" cy="2185859"/>
          </a:xfrm>
          <a:prstGeom prst="rect">
            <a:avLst/>
          </a:prstGeom>
          <a:noFill/>
          <a:ln>
            <a:noFill/>
          </a:ln>
          <a:effectLst>
            <a:softEdge rad="317500"/>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808331" y="868588"/>
            <a:ext cx="9870510" cy="5801588"/>
          </a:xfrm>
          <a:prstGeom prst="rect">
            <a:avLst/>
          </a:prstGeom>
        </p:spPr>
        <p:txBody>
          <a:bodyPr wrap="square">
            <a:spAutoFit/>
          </a:bodyPr>
          <a:lstStyle/>
          <a:p>
            <a:pPr lvl="0" algn="ctr" fontAlgn="base">
              <a:spcBef>
                <a:spcPct val="0"/>
              </a:spcBef>
              <a:spcAft>
                <a:spcPct val="0"/>
              </a:spcAft>
              <a:defRPr/>
            </a:pPr>
            <a:r>
              <a:rPr lang="fr-FR" b="1" dirty="0" smtClean="0"/>
              <a:t>Présence d’un problème dans cette situation: </a:t>
            </a:r>
          </a:p>
          <a:p>
            <a:pPr lvl="0" algn="ctr" fontAlgn="base">
              <a:spcBef>
                <a:spcPct val="0"/>
              </a:spcBef>
              <a:spcAft>
                <a:spcPct val="0"/>
              </a:spcAft>
              <a:defRPr/>
            </a:pPr>
            <a:r>
              <a:rPr lang="fr-FR" dirty="0" smtClean="0">
                <a:solidFill>
                  <a:srgbClr val="FF0000"/>
                </a:solidFill>
              </a:rPr>
              <a:t>Le but</a:t>
            </a:r>
            <a:r>
              <a:rPr lang="fr-FR" dirty="0" smtClean="0">
                <a:solidFill>
                  <a:schemeClr val="bg1"/>
                </a:solidFill>
              </a:rPr>
              <a:t> </a:t>
            </a:r>
            <a:r>
              <a:rPr lang="fr-FR" dirty="0" smtClean="0"/>
              <a:t>de la secrétaire est d’informer de l’absence de sa collègue </a:t>
            </a:r>
            <a:r>
              <a:rPr lang="fr-FR" dirty="0" smtClean="0">
                <a:solidFill>
                  <a:srgbClr val="FF0000"/>
                </a:solidFill>
              </a:rPr>
              <a:t>L’obstacle</a:t>
            </a:r>
            <a:r>
              <a:rPr lang="fr-FR" dirty="0" smtClean="0">
                <a:solidFill>
                  <a:schemeClr val="bg1"/>
                </a:solidFill>
              </a:rPr>
              <a:t> </a:t>
            </a:r>
            <a:r>
              <a:rPr lang="fr-FR" dirty="0" smtClean="0"/>
              <a:t>est que le mari de Christine considère qu’elle se trompe car il est persuadé que son épouse est présente à son poste.</a:t>
            </a:r>
          </a:p>
          <a:p>
            <a:pPr lvl="0" algn="ctr" fontAlgn="base">
              <a:spcBef>
                <a:spcPct val="0"/>
              </a:spcBef>
              <a:spcAft>
                <a:spcPct val="0"/>
              </a:spcAft>
              <a:defRPr/>
            </a:pPr>
            <a:r>
              <a:rPr lang="fr-FR" dirty="0" smtClean="0"/>
              <a:t>Il convient ici d’amener le participant à s’identifier en priorité à la secrétaire. Il est toutefois possible bien sur de traiter également la situation du point de vue du mari. </a:t>
            </a:r>
          </a:p>
          <a:p>
            <a:pPr lvl="0" algn="ctr" fontAlgn="base">
              <a:spcBef>
                <a:spcPct val="0"/>
              </a:spcBef>
              <a:spcAft>
                <a:spcPct val="0"/>
              </a:spcAft>
              <a:defRPr/>
            </a:pPr>
            <a:endParaRPr lang="fr-FR" sz="1100" dirty="0" smtClean="0">
              <a:solidFill>
                <a:schemeClr val="bg1"/>
              </a:solidFill>
            </a:endParaRPr>
          </a:p>
          <a:p>
            <a:pPr algn="ctr"/>
            <a:r>
              <a:rPr lang="fr-FR" dirty="0" smtClean="0">
                <a:solidFill>
                  <a:srgbClr val="FF0000"/>
                </a:solidFill>
              </a:rPr>
              <a:t>Commentaires: </a:t>
            </a:r>
          </a:p>
          <a:p>
            <a:pPr algn="ctr"/>
            <a:r>
              <a:rPr lang="fr-FR" dirty="0" smtClean="0"/>
              <a:t>Dans cette vidéo le problème est complexe car il fait appel à un cas de conscience. Si le participant y est réactif cela montre qu’il est doté d’une bonne capacité en théorie de l’esprit… « Je sais des choses que l’autre ne sait pas, l’autre ne sait pas que je les sais et je me doute que si l’autre ne les sait pas c’est parce que ma collègue n’a pas intérêt à ce qu’il les sache… » Une sacrée embrouille pour qui est capable d’attribuer aux autres des intentions cachées et de déduire l’état d’esprit qui les animent. Faut il privilégier la franchise au risque de mettre sa collègue dans l’embarras ?</a:t>
            </a:r>
          </a:p>
          <a:p>
            <a:pPr algn="ctr"/>
            <a:r>
              <a:rPr lang="fr-FR" dirty="0" smtClean="0"/>
              <a:t>Le genre de problème type où il n’y a pas de bonne solution mais un choix a opérer en fonction d’enjeux relationnels. Laissez le candidat faire son chemin et se « dépatouiller » de cette situation</a:t>
            </a:r>
            <a:r>
              <a:rPr lang="fr-FR" dirty="0" smtClean="0">
                <a:solidFill>
                  <a:schemeClr val="accent2">
                    <a:lumMod val="50000"/>
                  </a:schemeClr>
                </a:solidFill>
              </a:rPr>
              <a:t>.</a:t>
            </a:r>
          </a:p>
          <a:p>
            <a:pPr algn="ctr"/>
            <a:endParaRPr lang="fr-FR" dirty="0" smtClean="0">
              <a:solidFill>
                <a:srgbClr val="FF0000"/>
              </a:solidFill>
            </a:endParaRPr>
          </a:p>
          <a:p>
            <a:pPr algn="ctr"/>
            <a:r>
              <a:rPr lang="fr-FR" dirty="0" smtClean="0">
                <a:solidFill>
                  <a:srgbClr val="FF0000"/>
                </a:solidFill>
              </a:rPr>
              <a:t>Type </a:t>
            </a:r>
            <a:r>
              <a:rPr lang="fr-FR" dirty="0">
                <a:solidFill>
                  <a:srgbClr val="FF0000"/>
                </a:solidFill>
              </a:rPr>
              <a:t>de questions optionnelles:</a:t>
            </a:r>
          </a:p>
          <a:p>
            <a:pPr algn="ctr"/>
            <a:r>
              <a:rPr lang="fr-FR" dirty="0" smtClean="0"/>
              <a:t>Essayer de percevoir si le participant réagit par un effet de surprise amusé ou indigné à la dissonance des associations « pompes funèbres « beau soleil »… Le caractère enjoué de la secrétaire lorsqu’elle répond au téléphone qui dénote pour ce genre d’entreprise… Si le participant ne réagit en aucune façon cela peut interpeller sur sa capacité tenir compte du contexte.  </a:t>
            </a:r>
          </a:p>
        </p:txBody>
      </p:sp>
      <p:sp>
        <p:nvSpPr>
          <p:cNvPr id="10" name="Titre 9"/>
          <p:cNvSpPr>
            <a:spLocks noGrp="1"/>
          </p:cNvSpPr>
          <p:nvPr>
            <p:ph type="title"/>
          </p:nvPr>
        </p:nvSpPr>
        <p:spPr>
          <a:xfrm>
            <a:off x="653846" y="-78229"/>
            <a:ext cx="10814137" cy="1025047"/>
          </a:xfrm>
        </p:spPr>
        <p:txBody>
          <a:bodyPr>
            <a:normAutofit fontScale="90000"/>
          </a:bodyPr>
          <a:lstStyle/>
          <a:p>
            <a:pPr algn="ct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sz="5300" dirty="0" smtClean="0">
                <a:solidFill>
                  <a:schemeClr val="accent2"/>
                </a:solidFill>
              </a:rPr>
              <a:t>Vidéo 8 « </a:t>
            </a:r>
            <a:r>
              <a:rPr lang="fr-FR" sz="5300" dirty="0" err="1" smtClean="0">
                <a:solidFill>
                  <a:schemeClr val="accent2"/>
                </a:solidFill>
              </a:rPr>
              <a:t>Titine</a:t>
            </a:r>
            <a:r>
              <a:rPr lang="fr-FR" sz="5300" dirty="0" smtClean="0">
                <a:solidFill>
                  <a:schemeClr val="accent2"/>
                </a:solidFill>
              </a:rPr>
              <a:t> »</a:t>
            </a:r>
            <a:endParaRPr lang="fr-FR" sz="3600" dirty="0">
              <a:solidFill>
                <a:schemeClr val="accent2"/>
              </a:solidFill>
            </a:endParaRPr>
          </a:p>
        </p:txBody>
      </p:sp>
    </p:spTree>
    <p:extLst>
      <p:ext uri="{BB962C8B-B14F-4D97-AF65-F5344CB8AC3E}">
        <p14:creationId xmlns:p14="http://schemas.microsoft.com/office/powerpoint/2010/main" val="420125638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9" descr="peole-computer[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4967" y="1"/>
            <a:ext cx="1591204" cy="1591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Documents and Settings\User\Local Settings\Temporary Internet Files\Content.IE5\YLVFPCFC\35778-1-226-BOULE-298x41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0366260" y="4484317"/>
            <a:ext cx="1565831" cy="2185859"/>
          </a:xfrm>
          <a:prstGeom prst="rect">
            <a:avLst/>
          </a:prstGeom>
          <a:noFill/>
          <a:ln>
            <a:noFill/>
          </a:ln>
          <a:effectLst>
            <a:softEdge rad="317500"/>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786916" y="868588"/>
            <a:ext cx="9870510" cy="5801588"/>
          </a:xfrm>
          <a:prstGeom prst="rect">
            <a:avLst/>
          </a:prstGeom>
        </p:spPr>
        <p:txBody>
          <a:bodyPr wrap="square">
            <a:spAutoFit/>
          </a:bodyPr>
          <a:lstStyle/>
          <a:p>
            <a:pPr lvl="0" algn="ctr" fontAlgn="base">
              <a:spcBef>
                <a:spcPct val="0"/>
              </a:spcBef>
              <a:spcAft>
                <a:spcPct val="0"/>
              </a:spcAft>
              <a:defRPr/>
            </a:pPr>
            <a:r>
              <a:rPr lang="fr-FR" b="1" dirty="0" smtClean="0"/>
              <a:t>Présence d’un problème dans cette situation: </a:t>
            </a:r>
          </a:p>
          <a:p>
            <a:pPr lvl="0" algn="ctr" fontAlgn="base">
              <a:spcBef>
                <a:spcPct val="0"/>
              </a:spcBef>
              <a:spcAft>
                <a:spcPct val="0"/>
              </a:spcAft>
              <a:defRPr/>
            </a:pPr>
            <a:r>
              <a:rPr lang="fr-FR" dirty="0" smtClean="0">
                <a:solidFill>
                  <a:srgbClr val="FF0000"/>
                </a:solidFill>
              </a:rPr>
              <a:t>Le but</a:t>
            </a:r>
            <a:r>
              <a:rPr lang="fr-FR" dirty="0" smtClean="0">
                <a:solidFill>
                  <a:schemeClr val="bg1"/>
                </a:solidFill>
              </a:rPr>
              <a:t> </a:t>
            </a:r>
            <a:r>
              <a:rPr lang="fr-FR" dirty="0" smtClean="0"/>
              <a:t>de Madeleine est de passer une soirée avec Jacques dont elle est éprise</a:t>
            </a:r>
            <a:r>
              <a:rPr lang="fr-FR" dirty="0" smtClean="0">
                <a:solidFill>
                  <a:schemeClr val="accent2">
                    <a:lumMod val="50000"/>
                  </a:schemeClr>
                </a:solidFill>
              </a:rPr>
              <a:t>.</a:t>
            </a:r>
            <a:r>
              <a:rPr lang="fr-FR" dirty="0" smtClean="0">
                <a:solidFill>
                  <a:schemeClr val="bg1"/>
                </a:solidFill>
              </a:rPr>
              <a:t> </a:t>
            </a:r>
            <a:r>
              <a:rPr lang="fr-FR" dirty="0" smtClean="0">
                <a:solidFill>
                  <a:srgbClr val="FF0000"/>
                </a:solidFill>
              </a:rPr>
              <a:t>L’obstacle</a:t>
            </a:r>
            <a:r>
              <a:rPr lang="fr-FR" dirty="0" smtClean="0">
                <a:solidFill>
                  <a:schemeClr val="bg1"/>
                </a:solidFill>
              </a:rPr>
              <a:t> </a:t>
            </a:r>
            <a:r>
              <a:rPr lang="fr-FR" dirty="0" smtClean="0"/>
              <a:t>est que Jacques n’est pas au rendez vous.</a:t>
            </a:r>
          </a:p>
          <a:p>
            <a:pPr lvl="0" algn="ctr" fontAlgn="base">
              <a:spcBef>
                <a:spcPct val="0"/>
              </a:spcBef>
              <a:spcAft>
                <a:spcPct val="0"/>
              </a:spcAft>
              <a:defRPr/>
            </a:pPr>
            <a:endParaRPr lang="fr-FR" sz="1100" dirty="0" smtClean="0">
              <a:solidFill>
                <a:schemeClr val="bg1"/>
              </a:solidFill>
            </a:endParaRPr>
          </a:p>
          <a:p>
            <a:pPr algn="ctr"/>
            <a:r>
              <a:rPr lang="fr-FR" dirty="0" smtClean="0">
                <a:solidFill>
                  <a:srgbClr val="FF0000"/>
                </a:solidFill>
              </a:rPr>
              <a:t>Commentaires: </a:t>
            </a:r>
          </a:p>
          <a:p>
            <a:pPr algn="ctr"/>
            <a:r>
              <a:rPr lang="fr-FR" dirty="0" smtClean="0"/>
              <a:t>Le problème est facilement identifiable mais c’est la façon dont Madeleine l’aborde qui interroge.</a:t>
            </a:r>
          </a:p>
          <a:p>
            <a:pPr algn="ctr"/>
            <a:r>
              <a:rPr lang="fr-FR" dirty="0" smtClean="0"/>
              <a:t>Lorsque Madeleine téléphone à Jacques elle utilise l’ironie qui nécessite une lecture au second degré. Le participant à t-il les aptitudes pour décoder un message implicite ? Si ce n’est pas le cas cela dénote d’un manque en théorie de l’esprit  d’une incapacité à « lire entre les lignes » dans un contexte ou les messages sont implicites.</a:t>
            </a:r>
          </a:p>
          <a:p>
            <a:pPr algn="ctr"/>
            <a:r>
              <a:rPr lang="fr-FR" dirty="0"/>
              <a:t>Ceux qui connaissent leurs classiques de Jacques Brel y trouveront de nombreuses références. Elles n’ont pas pour vocation de servir le travail, elles sont là uniquement pour mon bon plaisir</a:t>
            </a:r>
            <a:r>
              <a:rPr lang="fr-FR" dirty="0">
                <a:solidFill>
                  <a:schemeClr val="accent2">
                    <a:lumMod val="50000"/>
                  </a:schemeClr>
                </a:solidFill>
              </a:rPr>
              <a:t>.</a:t>
            </a:r>
          </a:p>
          <a:p>
            <a:pPr algn="ctr"/>
            <a:endParaRPr lang="fr-FR" dirty="0" smtClean="0">
              <a:solidFill>
                <a:schemeClr val="accent2">
                  <a:lumMod val="50000"/>
                </a:schemeClr>
              </a:solidFill>
            </a:endParaRPr>
          </a:p>
          <a:p>
            <a:pPr algn="ctr"/>
            <a:r>
              <a:rPr lang="fr-FR" dirty="0" smtClean="0">
                <a:solidFill>
                  <a:srgbClr val="FF0000"/>
                </a:solidFill>
              </a:rPr>
              <a:t>Type </a:t>
            </a:r>
            <a:r>
              <a:rPr lang="fr-FR" dirty="0">
                <a:solidFill>
                  <a:srgbClr val="FF0000"/>
                </a:solidFill>
              </a:rPr>
              <a:t>de questions optionnelles:</a:t>
            </a:r>
          </a:p>
          <a:p>
            <a:pPr algn="ctr"/>
            <a:r>
              <a:rPr lang="fr-FR" dirty="0" smtClean="0"/>
              <a:t>Vous pouvez explorer la façon dont le participant réagit au fait que Mathilde abandonne si facilement ses lilas pour aller rejoindre Jeff. </a:t>
            </a:r>
            <a:r>
              <a:rPr lang="fr-FR" dirty="0"/>
              <a:t>Il s’agira de recueillir le sentiment du candidat sur la situation de Madeleine et la façon dont elle y réagit. </a:t>
            </a:r>
            <a:r>
              <a:rPr lang="fr-FR" dirty="0" smtClean="0"/>
              <a:t>Il peut être intéressant de questionner le candidat sur la façon dont chaque protagoniste (y compris Jacques) participent à ce qui parait être un jeu de dupe. </a:t>
            </a:r>
          </a:p>
          <a:p>
            <a:pPr algn="ctr"/>
            <a:r>
              <a:rPr lang="fr-FR" dirty="0" smtClean="0"/>
              <a:t>Un jeu de rôle peut être envisagé ou le candidat se voit proposer d’utiliser l’ironie dans plusieurs situations proposées par l’animateur.</a:t>
            </a:r>
          </a:p>
        </p:txBody>
      </p:sp>
      <p:sp>
        <p:nvSpPr>
          <p:cNvPr id="10" name="Titre 9"/>
          <p:cNvSpPr>
            <a:spLocks noGrp="1"/>
          </p:cNvSpPr>
          <p:nvPr>
            <p:ph type="title"/>
          </p:nvPr>
        </p:nvSpPr>
        <p:spPr>
          <a:xfrm>
            <a:off x="624348" y="0"/>
            <a:ext cx="10814137" cy="1025047"/>
          </a:xfrm>
        </p:spPr>
        <p:txBody>
          <a:bodyPr>
            <a:normAutofit fontScale="90000"/>
          </a:bodyPr>
          <a:lstStyle/>
          <a:p>
            <a:pPr algn="ct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sz="5300" dirty="0" smtClean="0">
                <a:solidFill>
                  <a:schemeClr val="accent2"/>
                </a:solidFill>
              </a:rPr>
              <a:t>Vidéo 9 « Madeleine »</a:t>
            </a:r>
            <a:endParaRPr lang="fr-FR" sz="3600" dirty="0">
              <a:solidFill>
                <a:schemeClr val="accent2"/>
              </a:solidFill>
            </a:endParaRPr>
          </a:p>
        </p:txBody>
      </p:sp>
    </p:spTree>
    <p:extLst>
      <p:ext uri="{BB962C8B-B14F-4D97-AF65-F5344CB8AC3E}">
        <p14:creationId xmlns:p14="http://schemas.microsoft.com/office/powerpoint/2010/main" val="144908398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9" descr="peole-computer[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4966" y="0"/>
            <a:ext cx="1866776" cy="1866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Documents and Settings\User\Local Settings\Temporary Internet Files\Content.IE5\YLVFPCFC\35778-1-226-BOULE-298x41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0301064" y="4393305"/>
            <a:ext cx="1631028" cy="2276872"/>
          </a:xfrm>
          <a:prstGeom prst="rect">
            <a:avLst/>
          </a:prstGeom>
          <a:noFill/>
          <a:ln>
            <a:noFill/>
          </a:ln>
          <a:effectLst>
            <a:softEdge rad="317500"/>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826715" y="1591864"/>
            <a:ext cx="10093833" cy="5293757"/>
          </a:xfrm>
          <a:prstGeom prst="rect">
            <a:avLst/>
          </a:prstGeom>
        </p:spPr>
        <p:txBody>
          <a:bodyPr wrap="square">
            <a:spAutoFit/>
          </a:bodyPr>
          <a:lstStyle/>
          <a:p>
            <a:pPr lvl="0" fontAlgn="base">
              <a:spcBef>
                <a:spcPct val="0"/>
              </a:spcBef>
              <a:spcAft>
                <a:spcPct val="0"/>
              </a:spcAft>
              <a:defRPr/>
            </a:pPr>
            <a:r>
              <a:rPr lang="fr-FR" sz="3200" dirty="0" smtClean="0">
                <a:solidFill>
                  <a:srgbClr val="FF0000"/>
                </a:solidFill>
              </a:rPr>
              <a:t>Diapos N°1 à 9</a:t>
            </a:r>
            <a:r>
              <a:rPr lang="fr-FR" sz="3200" dirty="0" smtClean="0"/>
              <a:t>: Conseil de procédure autour des différentes étapes du travail.</a:t>
            </a:r>
          </a:p>
          <a:p>
            <a:pPr lvl="0" fontAlgn="base">
              <a:spcBef>
                <a:spcPct val="0"/>
              </a:spcBef>
              <a:spcAft>
                <a:spcPct val="0"/>
              </a:spcAft>
              <a:defRPr/>
            </a:pPr>
            <a:endParaRPr lang="fr-FR" sz="3200" dirty="0"/>
          </a:p>
          <a:p>
            <a:pPr lvl="0" fontAlgn="base">
              <a:spcBef>
                <a:spcPct val="0"/>
              </a:spcBef>
              <a:spcAft>
                <a:spcPct val="0"/>
              </a:spcAft>
              <a:defRPr/>
            </a:pPr>
            <a:r>
              <a:rPr lang="fr-FR" sz="3200" dirty="0" smtClean="0">
                <a:solidFill>
                  <a:srgbClr val="FF0000"/>
                </a:solidFill>
              </a:rPr>
              <a:t>Diapos de 10 à 19</a:t>
            </a:r>
            <a:r>
              <a:rPr lang="fr-FR" sz="3200" dirty="0" smtClean="0"/>
              <a:t>: « </a:t>
            </a:r>
            <a:r>
              <a:rPr lang="fr-FR" sz="3200" i="1" dirty="0" smtClean="0"/>
              <a:t>Pour ceux qui en veulent un peu plus </a:t>
            </a:r>
            <a:r>
              <a:rPr lang="fr-FR" sz="3200" dirty="0" smtClean="0"/>
              <a:t>» commentaires et suggestions concernant les différentes vidéos.</a:t>
            </a:r>
          </a:p>
          <a:p>
            <a:pPr lvl="0" fontAlgn="base">
              <a:spcBef>
                <a:spcPct val="0"/>
              </a:spcBef>
              <a:spcAft>
                <a:spcPct val="0"/>
              </a:spcAft>
              <a:defRPr/>
            </a:pPr>
            <a:endParaRPr lang="fr-FR" sz="3200" dirty="0"/>
          </a:p>
          <a:p>
            <a:pPr lvl="0" fontAlgn="base">
              <a:spcBef>
                <a:spcPct val="0"/>
              </a:spcBef>
              <a:spcAft>
                <a:spcPct val="0"/>
              </a:spcAft>
              <a:defRPr/>
            </a:pPr>
            <a:r>
              <a:rPr lang="fr-FR" sz="3200" dirty="0" smtClean="0">
                <a:solidFill>
                  <a:srgbClr val="FF0000"/>
                </a:solidFill>
              </a:rPr>
              <a:t>Diapo 20</a:t>
            </a:r>
            <a:r>
              <a:rPr lang="fr-FR" sz="3200" dirty="0" smtClean="0"/>
              <a:t>: Conclusion « </a:t>
            </a:r>
            <a:r>
              <a:rPr lang="fr-FR" sz="3200" i="1" dirty="0" smtClean="0"/>
              <a:t>Lancez vous !</a:t>
            </a:r>
            <a:r>
              <a:rPr lang="fr-FR" sz="3200" dirty="0" smtClean="0"/>
              <a:t> » </a:t>
            </a:r>
          </a:p>
          <a:p>
            <a:pPr lvl="0" fontAlgn="base">
              <a:spcBef>
                <a:spcPct val="0"/>
              </a:spcBef>
              <a:spcAft>
                <a:spcPct val="0"/>
              </a:spcAft>
              <a:defRPr/>
            </a:pPr>
            <a:endParaRPr lang="fr-FR" sz="3200" dirty="0">
              <a:solidFill>
                <a:srgbClr val="C00000"/>
              </a:solidFill>
            </a:endParaRPr>
          </a:p>
          <a:p>
            <a:pPr lvl="0" fontAlgn="base">
              <a:spcBef>
                <a:spcPct val="0"/>
              </a:spcBef>
              <a:spcAft>
                <a:spcPct val="0"/>
              </a:spcAft>
              <a:defRPr/>
            </a:pPr>
            <a:r>
              <a:rPr lang="fr-FR" sz="3200" dirty="0" smtClean="0">
                <a:solidFill>
                  <a:srgbClr val="FF0000"/>
                </a:solidFill>
              </a:rPr>
              <a:t>Diapos 21 à 22 </a:t>
            </a:r>
            <a:r>
              <a:rPr lang="fr-FR" sz="3200" dirty="0" smtClean="0"/>
              <a:t>: Exemple de grille de cotation « Mémo »</a:t>
            </a:r>
            <a:endParaRPr lang="fr-FR" sz="3200" dirty="0">
              <a:solidFill>
                <a:srgbClr val="FF0000"/>
              </a:solidFill>
            </a:endParaRPr>
          </a:p>
          <a:p>
            <a:pPr lvl="0" algn="ctr" fontAlgn="base">
              <a:spcBef>
                <a:spcPct val="0"/>
              </a:spcBef>
              <a:spcAft>
                <a:spcPct val="0"/>
              </a:spcAft>
              <a:defRPr/>
            </a:pPr>
            <a:endParaRPr lang="fr-FR" dirty="0" smtClean="0"/>
          </a:p>
        </p:txBody>
      </p:sp>
      <p:sp>
        <p:nvSpPr>
          <p:cNvPr id="10" name="Titre 9"/>
          <p:cNvSpPr>
            <a:spLocks noGrp="1"/>
          </p:cNvSpPr>
          <p:nvPr>
            <p:ph type="title"/>
          </p:nvPr>
        </p:nvSpPr>
        <p:spPr>
          <a:xfrm>
            <a:off x="555051" y="0"/>
            <a:ext cx="10972800" cy="1219200"/>
          </a:xfrm>
        </p:spPr>
        <p:txBody>
          <a:bodyPr>
            <a:normAutofit fontScale="90000"/>
          </a:bodyPr>
          <a:lstStyle/>
          <a:p>
            <a:pPr algn="ct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sz="5300" dirty="0" smtClean="0">
                <a:solidFill>
                  <a:schemeClr val="accent2"/>
                </a:solidFill>
              </a:rPr>
              <a:t/>
            </a:r>
            <a:br>
              <a:rPr lang="fr-FR" sz="5300" dirty="0" smtClean="0">
                <a:solidFill>
                  <a:schemeClr val="accent2"/>
                </a:solidFill>
              </a:rPr>
            </a:br>
            <a:r>
              <a:rPr lang="fr-FR" sz="4400" dirty="0" smtClean="0">
                <a:solidFill>
                  <a:schemeClr val="accent2"/>
                </a:solidFill>
              </a:rPr>
              <a:t>Sommaire</a:t>
            </a:r>
            <a:endParaRPr lang="fr-FR" sz="3600" dirty="0">
              <a:solidFill>
                <a:schemeClr val="accent2"/>
              </a:solidFill>
            </a:endParaRPr>
          </a:p>
        </p:txBody>
      </p:sp>
    </p:spTree>
    <p:extLst>
      <p:ext uri="{BB962C8B-B14F-4D97-AF65-F5344CB8AC3E}">
        <p14:creationId xmlns:p14="http://schemas.microsoft.com/office/powerpoint/2010/main" val="28692918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9" descr="peole-computer[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970" y="-86852"/>
            <a:ext cx="1866776" cy="1866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Documents and Settings\User\Local Settings\Temporary Internet Files\Content.IE5\YLVFPCFC\35778-1-226-BOULE-298x41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0560972" y="4408054"/>
            <a:ext cx="1631028" cy="2276872"/>
          </a:xfrm>
          <a:prstGeom prst="rect">
            <a:avLst/>
          </a:prstGeom>
          <a:noFill/>
          <a:ln>
            <a:noFill/>
          </a:ln>
          <a:effectLst>
            <a:softEdge rad="317500"/>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614045" y="1469923"/>
            <a:ext cx="10589341" cy="5078313"/>
          </a:xfrm>
          <a:prstGeom prst="rect">
            <a:avLst/>
          </a:prstGeom>
        </p:spPr>
        <p:txBody>
          <a:bodyPr wrap="square">
            <a:spAutoFit/>
          </a:bodyPr>
          <a:lstStyle/>
          <a:p>
            <a:pPr lvl="0" algn="ctr" fontAlgn="base">
              <a:spcBef>
                <a:spcPct val="0"/>
              </a:spcBef>
              <a:spcAft>
                <a:spcPct val="0"/>
              </a:spcAft>
              <a:defRPr/>
            </a:pPr>
            <a:r>
              <a:rPr kumimoji="0" lang="fr-FR" sz="1800" b="1" i="0" u="none" strike="noStrike" kern="1200" cap="none" spc="0" normalizeH="0" baseline="0" noProof="0" dirty="0" smtClean="0">
                <a:ln>
                  <a:noFill/>
                </a:ln>
                <a:effectLst/>
                <a:uLnTx/>
                <a:uFillTx/>
                <a:latin typeface="Constantia"/>
                <a:ea typeface="+mn-ea"/>
                <a:cs typeface="+mn-cs"/>
              </a:rPr>
              <a:t>L’utilisation de ce programme nécessite une phase d’habituation. N’attendez pas un sentiment d’expertise pour l’utiliser. </a:t>
            </a:r>
            <a:r>
              <a:rPr lang="fr-FR" b="1" dirty="0"/>
              <a:t>« </a:t>
            </a:r>
            <a:r>
              <a:rPr lang="fr-FR" b="1" i="1" dirty="0"/>
              <a:t>C’est en forgeant que l’on devient </a:t>
            </a:r>
            <a:r>
              <a:rPr lang="fr-FR" b="1" i="1" dirty="0" smtClean="0"/>
              <a:t>forgeron </a:t>
            </a:r>
            <a:r>
              <a:rPr lang="fr-FR" b="1" dirty="0" smtClean="0"/>
              <a:t>». </a:t>
            </a:r>
            <a:r>
              <a:rPr kumimoji="0" lang="fr-FR" sz="1800" b="1" i="0" u="none" strike="noStrike" kern="1200" cap="none" spc="0" normalizeH="0" baseline="0" noProof="0" dirty="0" smtClean="0">
                <a:ln>
                  <a:noFill/>
                </a:ln>
                <a:effectLst/>
                <a:uLnTx/>
                <a:uFillTx/>
                <a:latin typeface="Constantia"/>
                <a:ea typeface="+mn-ea"/>
                <a:cs typeface="+mn-cs"/>
              </a:rPr>
              <a:t>N’hésitez pas à réaliser 1 ou 2 séances de simulation avant de vous lancer.  Réalisez ensuite  2 ou 3 tests en situation clinique avec des patients « faciles » en réduisant vos prétentions au déroulé des 5 étapes. Vous aurez tout loisir ensuite d’optimiser votre animation en vous inspirant des commentaires proposés diapo par diapo.</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800" b="1" i="0" u="none" strike="noStrike" kern="1200" cap="none" spc="0" normalizeH="0" baseline="0" noProof="0" dirty="0" smtClean="0">
                <a:ln>
                  <a:noFill/>
                </a:ln>
                <a:effectLst/>
                <a:uLnTx/>
                <a:uFillTx/>
                <a:latin typeface="Constantia"/>
                <a:ea typeface="+mn-ea"/>
                <a:cs typeface="+mn-cs"/>
              </a:rPr>
              <a:t>Ce « vidéo test » à pour objet de ne pas « passer à côté » de troubles cognitifs susceptibles d’être noyés dans le diagnostic de psychose schizophrénique. </a:t>
            </a:r>
            <a:r>
              <a:rPr lang="fr-FR" b="1" dirty="0" smtClean="0">
                <a:latin typeface="Constantia"/>
              </a:rPr>
              <a:t>Dés lors, je conseille de le proposer chaque fois que le doute est permis sur l’origine des difficultés en terme d’adaptation sociale.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1800" b="1" i="0" u="none" strike="noStrike" kern="1200" cap="none" spc="0" normalizeH="0" baseline="0" noProof="0" dirty="0" smtClean="0">
                <a:ln>
                  <a:noFill/>
                </a:ln>
                <a:effectLst/>
                <a:uLnTx/>
                <a:uFillTx/>
                <a:latin typeface="Constantia"/>
                <a:ea typeface="+mn-ea"/>
                <a:cs typeface="+mn-cs"/>
              </a:rPr>
              <a:t>Le seul risque est de faire le constat que les aptitudes sont préservées et de bon niveau. Une rare occasion pour les personnes en soins de s’entendre dire que la maladie n’a pas pris le dessus sur certaines de leurs compétences.</a:t>
            </a:r>
          </a:p>
          <a:p>
            <a:pPr lvl="0" algn="ctr" fontAlgn="base">
              <a:spcBef>
                <a:spcPct val="0"/>
              </a:spcBef>
              <a:spcAft>
                <a:spcPct val="0"/>
              </a:spcAft>
              <a:defRPr/>
            </a:pPr>
            <a:r>
              <a:rPr lang="fr-FR" b="1" dirty="0" smtClean="0">
                <a:latin typeface="Constantia"/>
              </a:rPr>
              <a:t>La phase bilan pose la question du « </a:t>
            </a:r>
            <a:r>
              <a:rPr lang="fr-FR" b="1" i="1" dirty="0" smtClean="0">
                <a:latin typeface="Constantia"/>
              </a:rPr>
              <a:t>Et maintenant on fait quoi ?</a:t>
            </a:r>
            <a:r>
              <a:rPr lang="fr-FR" b="1" dirty="0" smtClean="0">
                <a:latin typeface="Constantia"/>
              </a:rPr>
              <a:t> » Il n’y a heureusement pas de réponse standard à cette interrogation. Il faudra compter sur la créativité d’une relation soignant/soigné pour imaginer, </a:t>
            </a:r>
            <a:r>
              <a:rPr lang="fr-FR" b="1" dirty="0"/>
              <a:t>s’il y a </a:t>
            </a:r>
            <a:r>
              <a:rPr lang="fr-FR" b="1" dirty="0" smtClean="0"/>
              <a:t>lieu, </a:t>
            </a:r>
            <a:r>
              <a:rPr lang="fr-FR" b="1" dirty="0" smtClean="0">
                <a:latin typeface="Constantia"/>
              </a:rPr>
              <a:t>les alternatives susceptibles d’améliorer le pronostic. </a:t>
            </a:r>
          </a:p>
          <a:p>
            <a:pPr marL="0" marR="0" lvl="0" indent="0" algn="ctr" defTabSz="914400" rtl="0" eaLnBrk="1" fontAlgn="base" latinLnBrk="0" hangingPunct="1">
              <a:lnSpc>
                <a:spcPct val="100000"/>
              </a:lnSpc>
              <a:spcBef>
                <a:spcPct val="0"/>
              </a:spcBef>
              <a:spcAft>
                <a:spcPct val="0"/>
              </a:spcAft>
              <a:buClrTx/>
              <a:buSzTx/>
              <a:buFontTx/>
              <a:buNone/>
              <a:tabLst/>
              <a:defRPr/>
            </a:pPr>
            <a:r>
              <a:rPr lang="fr-FR" b="1" dirty="0" smtClean="0">
                <a:latin typeface="Constantia"/>
              </a:rPr>
              <a:t>Par ailleurs si le diagnostic issu du test n’apporte pas de réponse pré établies sur les stratégies à mettre en œuvre il a le mérite d’éclairer les protagonistes sur un état des lieux. Rien n’est pire que l’obscurité quant il s’agit de trouver une issue</a:t>
            </a:r>
            <a:r>
              <a:rPr lang="fr-FR" b="1" dirty="0" smtClean="0">
                <a:solidFill>
                  <a:srgbClr val="F3A447">
                    <a:lumMod val="50000"/>
                  </a:srgbClr>
                </a:solidFill>
                <a:latin typeface="Constantia"/>
              </a:rPr>
              <a:t>.</a:t>
            </a:r>
            <a:endParaRPr kumimoji="0" lang="fr-FR" sz="1800" b="0" i="0" u="none" strike="noStrike" kern="1200" cap="none" spc="0" normalizeH="0" baseline="0" noProof="0" dirty="0" smtClean="0">
              <a:ln>
                <a:noFill/>
              </a:ln>
              <a:solidFill>
                <a:srgbClr val="F3A447">
                  <a:lumMod val="50000"/>
                </a:srgbClr>
              </a:solidFill>
              <a:effectLst/>
              <a:uLnTx/>
              <a:uFillTx/>
              <a:latin typeface="Constantia"/>
              <a:ea typeface="+mn-ea"/>
              <a:cs typeface="+mn-cs"/>
            </a:endParaRPr>
          </a:p>
        </p:txBody>
      </p:sp>
      <p:sp>
        <p:nvSpPr>
          <p:cNvPr id="10" name="Titre 9"/>
          <p:cNvSpPr>
            <a:spLocks noGrp="1"/>
          </p:cNvSpPr>
          <p:nvPr>
            <p:ph type="title"/>
          </p:nvPr>
        </p:nvSpPr>
        <p:spPr>
          <a:xfrm>
            <a:off x="614045" y="0"/>
            <a:ext cx="10972800" cy="1219200"/>
          </a:xfrm>
        </p:spPr>
        <p:txBody>
          <a:bodyPr>
            <a:normAutofit fontScale="90000"/>
          </a:bodyPr>
          <a:lstStyle/>
          <a:p>
            <a:pPr algn="ct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sz="5300" dirty="0" smtClean="0">
                <a:solidFill>
                  <a:schemeClr val="accent2"/>
                </a:solidFill>
              </a:rPr>
              <a:t>Conclusion </a:t>
            </a:r>
            <a:endParaRPr lang="fr-FR" sz="3600" dirty="0">
              <a:solidFill>
                <a:schemeClr val="accent2"/>
              </a:solidFill>
            </a:endParaRPr>
          </a:p>
        </p:txBody>
      </p:sp>
    </p:spTree>
    <p:extLst>
      <p:ext uri="{BB962C8B-B14F-4D97-AF65-F5344CB8AC3E}">
        <p14:creationId xmlns:p14="http://schemas.microsoft.com/office/powerpoint/2010/main" val="87531338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683341" y="-481781"/>
            <a:ext cx="10972800" cy="1219200"/>
          </a:xfrm>
        </p:spPr>
        <p:txBody>
          <a:bodyPr/>
          <a:lstStyle/>
          <a:p>
            <a:pPr algn="ctr"/>
            <a:r>
              <a:rPr lang="fr-FR" dirty="0" smtClean="0">
                <a:solidFill>
                  <a:schemeClr val="tx1"/>
                </a:solidFill>
              </a:rPr>
              <a:t>Mémo</a:t>
            </a:r>
            <a:endParaRPr lang="fr-FR" dirty="0">
              <a:solidFill>
                <a:schemeClr val="tx1"/>
              </a:solidFill>
            </a:endParaRPr>
          </a:p>
        </p:txBody>
      </p:sp>
      <p:sp>
        <p:nvSpPr>
          <p:cNvPr id="5" name="ZoneTexte 4"/>
          <p:cNvSpPr txBox="1"/>
          <p:nvPr/>
        </p:nvSpPr>
        <p:spPr>
          <a:xfrm>
            <a:off x="294968" y="6488668"/>
            <a:ext cx="11636477" cy="369332"/>
          </a:xfrm>
          <a:prstGeom prst="rect">
            <a:avLst/>
          </a:prstGeom>
          <a:noFill/>
        </p:spPr>
        <p:txBody>
          <a:bodyPr wrap="square" rtlCol="0">
            <a:spAutoFit/>
          </a:bodyPr>
          <a:lstStyle/>
          <a:p>
            <a:pPr algn="ctr"/>
            <a:r>
              <a:rPr lang="fr-FR" b="1" dirty="0" smtClean="0"/>
              <a:t>Exemple de cotation</a:t>
            </a:r>
            <a:r>
              <a:rPr lang="fr-FR" dirty="0" smtClean="0"/>
              <a:t>:    Très bon: 4     Bon 3     Place à l’amélioration 2     inadapté 1     Pas de performance 0</a:t>
            </a:r>
            <a:endParaRPr lang="fr-FR" dirty="0"/>
          </a:p>
        </p:txBody>
      </p:sp>
      <p:graphicFrame>
        <p:nvGraphicFramePr>
          <p:cNvPr id="9" name="Tableau 8"/>
          <p:cNvGraphicFramePr>
            <a:graphicFrameLocks noGrp="1"/>
          </p:cNvGraphicFramePr>
          <p:nvPr>
            <p:extLst>
              <p:ext uri="{D42A27DB-BD31-4B8C-83A1-F6EECF244321}">
                <p14:modId xmlns:p14="http://schemas.microsoft.com/office/powerpoint/2010/main" val="1426460110"/>
              </p:ext>
            </p:extLst>
          </p:nvPr>
        </p:nvGraphicFramePr>
        <p:xfrm>
          <a:off x="17206" y="737419"/>
          <a:ext cx="12191999" cy="5722977"/>
        </p:xfrm>
        <a:graphic>
          <a:graphicData uri="http://schemas.openxmlformats.org/drawingml/2006/table">
            <a:tbl>
              <a:tblPr firstRow="1" bandRow="1">
                <a:tableStyleId>{5C22544A-7EE6-4342-B048-85BDC9FD1C3A}</a:tableStyleId>
              </a:tblPr>
              <a:tblGrid>
                <a:gridCol w="2298302">
                  <a:extLst>
                    <a:ext uri="{9D8B030D-6E8A-4147-A177-3AD203B41FA5}">
                      <a16:colId xmlns:a16="http://schemas.microsoft.com/office/drawing/2014/main" val="2398480916"/>
                    </a:ext>
                  </a:extLst>
                </a:gridCol>
                <a:gridCol w="1684471">
                  <a:extLst>
                    <a:ext uri="{9D8B030D-6E8A-4147-A177-3AD203B41FA5}">
                      <a16:colId xmlns:a16="http://schemas.microsoft.com/office/drawing/2014/main" val="4095162614"/>
                    </a:ext>
                  </a:extLst>
                </a:gridCol>
                <a:gridCol w="1592114">
                  <a:extLst>
                    <a:ext uri="{9D8B030D-6E8A-4147-A177-3AD203B41FA5}">
                      <a16:colId xmlns:a16="http://schemas.microsoft.com/office/drawing/2014/main" val="427980647"/>
                    </a:ext>
                  </a:extLst>
                </a:gridCol>
                <a:gridCol w="1769807">
                  <a:extLst>
                    <a:ext uri="{9D8B030D-6E8A-4147-A177-3AD203B41FA5}">
                      <a16:colId xmlns:a16="http://schemas.microsoft.com/office/drawing/2014/main" val="3330604775"/>
                    </a:ext>
                  </a:extLst>
                </a:gridCol>
                <a:gridCol w="1755057">
                  <a:extLst>
                    <a:ext uri="{9D8B030D-6E8A-4147-A177-3AD203B41FA5}">
                      <a16:colId xmlns:a16="http://schemas.microsoft.com/office/drawing/2014/main" val="3799485976"/>
                    </a:ext>
                  </a:extLst>
                </a:gridCol>
                <a:gridCol w="1666569">
                  <a:extLst>
                    <a:ext uri="{9D8B030D-6E8A-4147-A177-3AD203B41FA5}">
                      <a16:colId xmlns:a16="http://schemas.microsoft.com/office/drawing/2014/main" val="571005295"/>
                    </a:ext>
                  </a:extLst>
                </a:gridCol>
                <a:gridCol w="1425679">
                  <a:extLst>
                    <a:ext uri="{9D8B030D-6E8A-4147-A177-3AD203B41FA5}">
                      <a16:colId xmlns:a16="http://schemas.microsoft.com/office/drawing/2014/main" val="800035124"/>
                    </a:ext>
                  </a:extLst>
                </a:gridCol>
              </a:tblGrid>
              <a:tr h="603881">
                <a:tc>
                  <a:txBody>
                    <a:bodyPr/>
                    <a:lstStyle/>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Vidéo 1</a:t>
                      </a:r>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Vidéo 2</a:t>
                      </a:r>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Vidéo 3</a:t>
                      </a:r>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Vidéo 4</a:t>
                      </a:r>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Vidéo 5</a:t>
                      </a:r>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Vidéo 6</a:t>
                      </a:r>
                    </a:p>
                    <a:p>
                      <a:endParaRPr lang="fr-FR" dirty="0"/>
                    </a:p>
                  </a:txBody>
                  <a:tcPr/>
                </a:tc>
                <a:extLst>
                  <a:ext uri="{0D108BD9-81ED-4DB2-BD59-A6C34878D82A}">
                    <a16:rowId xmlns:a16="http://schemas.microsoft.com/office/drawing/2014/main" val="2321731496"/>
                  </a:ext>
                </a:extLst>
              </a:tr>
              <a:tr h="7476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dirty="0" smtClean="0"/>
                        <a:t>Etape 1</a:t>
                      </a:r>
                      <a:r>
                        <a:rPr lang="fr-FR" sz="1400" dirty="0" smtClean="0"/>
                        <a:t>: niveau de motivation et d’entrain</a:t>
                      </a:r>
                    </a:p>
                    <a:p>
                      <a:endParaRPr lang="fr-FR" dirty="0"/>
                    </a:p>
                  </a:txBody>
                  <a:tcPr/>
                </a:tc>
                <a:tc>
                  <a:txBody>
                    <a:bodyPr/>
                    <a:lstStyle/>
                    <a:p>
                      <a:endParaRPr lang="fr-FR" dirty="0"/>
                    </a:p>
                  </a:txBody>
                  <a:tcPr/>
                </a:tc>
                <a:tc>
                  <a:txBody>
                    <a:bodyPr/>
                    <a:lstStyle/>
                    <a:p>
                      <a:endParaRPr lang="fr-FR"/>
                    </a:p>
                  </a:txBody>
                  <a:tcPr/>
                </a:tc>
                <a:tc>
                  <a:txBody>
                    <a:bodyPr/>
                    <a:lstStyle/>
                    <a:p>
                      <a:endParaRPr lang="fr-FR" dirty="0"/>
                    </a:p>
                  </a:txBody>
                  <a:tcPr/>
                </a:tc>
                <a:tc>
                  <a:txBody>
                    <a:bodyPr/>
                    <a:lstStyle/>
                    <a:p>
                      <a:endParaRPr lang="fr-FR"/>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1780960003"/>
                  </a:ext>
                </a:extLst>
              </a:tr>
              <a:tr h="8461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dirty="0" smtClean="0"/>
                        <a:t>Etape 2</a:t>
                      </a:r>
                      <a:r>
                        <a:rPr lang="fr-FR" sz="1400" dirty="0" smtClean="0"/>
                        <a:t>: r</a:t>
                      </a:r>
                      <a:r>
                        <a:rPr lang="fr-FR" sz="1400" b="1" dirty="0" smtClean="0"/>
                        <a:t>ésu</a:t>
                      </a:r>
                      <a:r>
                        <a:rPr lang="fr-FR" sz="1400" dirty="0" smtClean="0"/>
                        <a:t>me la situation selon la consigne</a:t>
                      </a:r>
                    </a:p>
                    <a:p>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1716798343"/>
                  </a:ext>
                </a:extLst>
              </a:tr>
              <a:tr h="9489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dirty="0" smtClean="0"/>
                        <a:t>Etape 3</a:t>
                      </a:r>
                      <a:r>
                        <a:rPr lang="fr-FR" sz="1400" dirty="0" smtClean="0"/>
                        <a:t>: si problème est capable de le repérer et le définir (but/obstacle)</a:t>
                      </a:r>
                    </a:p>
                    <a:p>
                      <a:endParaRPr lang="fr-FR" dirty="0"/>
                    </a:p>
                  </a:txBody>
                  <a:tcPr/>
                </a:tc>
                <a:tc>
                  <a:txBody>
                    <a:bodyPr/>
                    <a:lstStyle/>
                    <a:p>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3500134738"/>
                  </a:ext>
                </a:extLst>
              </a:tr>
              <a:tr h="11502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smtClean="0">
                          <a:ln>
                            <a:noFill/>
                          </a:ln>
                          <a:solidFill>
                            <a:prstClr val="black"/>
                          </a:solidFill>
                          <a:effectLst/>
                          <a:uLnTx/>
                          <a:uFillTx/>
                          <a:latin typeface="+mn-lt"/>
                          <a:ea typeface="+mn-ea"/>
                          <a:cs typeface="+mn-cs"/>
                        </a:rPr>
                        <a:t>Etape 4</a:t>
                      </a:r>
                      <a:r>
                        <a:rPr kumimoji="0" lang="fr-FR" sz="1400" b="0" i="0" u="none" strike="noStrike" kern="1200" cap="none" spc="0" normalizeH="0" baseline="0" noProof="0" dirty="0" smtClean="0">
                          <a:ln>
                            <a:noFill/>
                          </a:ln>
                          <a:solidFill>
                            <a:prstClr val="black"/>
                          </a:solidFill>
                          <a:effectLst/>
                          <a:uLnTx/>
                          <a:uFillTx/>
                          <a:latin typeface="+mn-lt"/>
                          <a:ea typeface="+mn-ea"/>
                          <a:cs typeface="+mn-cs"/>
                        </a:rPr>
                        <a:t>: propose une solution socialement adaptée et susceptible de contourner l’obstacle</a:t>
                      </a:r>
                    </a:p>
                    <a:p>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tc>
                  <a:txBody>
                    <a:bodyPr/>
                    <a:lstStyle/>
                    <a:p>
                      <a:endParaRPr lang="fr-FR" dirty="0"/>
                    </a:p>
                  </a:txBody>
                  <a:tcPr/>
                </a:tc>
                <a:tc>
                  <a:txBody>
                    <a:bodyPr/>
                    <a:lstStyle/>
                    <a:p>
                      <a:endParaRPr lang="fr-FR" dirty="0"/>
                    </a:p>
                  </a:txBody>
                  <a:tcPr/>
                </a:tc>
                <a:extLst>
                  <a:ext uri="{0D108BD9-81ED-4DB2-BD59-A6C34878D82A}">
                    <a16:rowId xmlns:a16="http://schemas.microsoft.com/office/drawing/2014/main" val="891614349"/>
                  </a:ext>
                </a:extLst>
              </a:tr>
              <a:tr h="12141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smtClean="0">
                          <a:ln>
                            <a:noFill/>
                          </a:ln>
                          <a:solidFill>
                            <a:prstClr val="black"/>
                          </a:solidFill>
                          <a:effectLst/>
                          <a:uLnTx/>
                          <a:uFillTx/>
                          <a:latin typeface="+mn-lt"/>
                          <a:ea typeface="+mn-ea"/>
                          <a:cs typeface="+mn-cs"/>
                        </a:rPr>
                        <a:t>Etape 5</a:t>
                      </a:r>
                      <a:r>
                        <a:rPr kumimoji="0" lang="fr-FR" sz="1400" b="0" i="0" u="none" strike="noStrike" kern="1200" cap="none" spc="0" normalizeH="0" baseline="0" noProof="0" dirty="0" smtClean="0">
                          <a:ln>
                            <a:noFill/>
                          </a:ln>
                          <a:solidFill>
                            <a:prstClr val="black"/>
                          </a:solidFill>
                          <a:effectLst/>
                          <a:uLnTx/>
                          <a:uFillTx/>
                          <a:latin typeface="+mn-lt"/>
                          <a:ea typeface="+mn-ea"/>
                          <a:cs typeface="+mn-cs"/>
                        </a:rPr>
                        <a:t>: : qualité du jeu de rôle en habiletés comportementales (verbales et non verbales)</a:t>
                      </a:r>
                    </a:p>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a:p>
                  </a:txBody>
                  <a:tcPr/>
                </a:tc>
                <a:tc>
                  <a:txBody>
                    <a:bodyPr/>
                    <a:lstStyle/>
                    <a:p>
                      <a:endParaRPr lang="fr-FR"/>
                    </a:p>
                  </a:txBody>
                  <a:tcPr/>
                </a:tc>
                <a:tc>
                  <a:txBody>
                    <a:bodyPr/>
                    <a:lstStyle/>
                    <a:p>
                      <a:endParaRPr lang="fr-FR" dirty="0"/>
                    </a:p>
                  </a:txBody>
                  <a:tcPr/>
                </a:tc>
                <a:extLst>
                  <a:ext uri="{0D108BD9-81ED-4DB2-BD59-A6C34878D82A}">
                    <a16:rowId xmlns:a16="http://schemas.microsoft.com/office/drawing/2014/main" val="23529785"/>
                  </a:ext>
                </a:extLst>
              </a:tr>
            </a:tbl>
          </a:graphicData>
        </a:graphic>
      </p:graphicFrame>
    </p:spTree>
    <p:extLst>
      <p:ext uri="{BB962C8B-B14F-4D97-AF65-F5344CB8AC3E}">
        <p14:creationId xmlns:p14="http://schemas.microsoft.com/office/powerpoint/2010/main" val="7026611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683341" y="-481781"/>
            <a:ext cx="10972800" cy="1219200"/>
          </a:xfrm>
        </p:spPr>
        <p:txBody>
          <a:bodyPr/>
          <a:lstStyle/>
          <a:p>
            <a:pPr algn="ctr"/>
            <a:r>
              <a:rPr lang="fr-FR" dirty="0" smtClean="0">
                <a:solidFill>
                  <a:schemeClr val="tx1"/>
                </a:solidFill>
              </a:rPr>
              <a:t>Mémo</a:t>
            </a:r>
            <a:endParaRPr lang="fr-FR" dirty="0">
              <a:solidFill>
                <a:schemeClr val="tx1"/>
              </a:solidFill>
            </a:endParaRPr>
          </a:p>
        </p:txBody>
      </p:sp>
      <p:sp>
        <p:nvSpPr>
          <p:cNvPr id="5" name="ZoneTexte 4"/>
          <p:cNvSpPr txBox="1"/>
          <p:nvPr/>
        </p:nvSpPr>
        <p:spPr>
          <a:xfrm>
            <a:off x="277758" y="5774162"/>
            <a:ext cx="11636477" cy="400110"/>
          </a:xfrm>
          <a:prstGeom prst="rect">
            <a:avLst/>
          </a:prstGeom>
          <a:noFill/>
        </p:spPr>
        <p:txBody>
          <a:bodyPr wrap="square" rtlCol="0">
            <a:spAutoFit/>
          </a:bodyPr>
          <a:lstStyle/>
          <a:p>
            <a:pPr algn="ctr"/>
            <a:r>
              <a:rPr lang="fr-FR" b="1" dirty="0" smtClean="0"/>
              <a:t>Exemple de cotation</a:t>
            </a:r>
            <a:r>
              <a:rPr lang="fr-FR" dirty="0" smtClean="0"/>
              <a:t>:    Très bon: </a:t>
            </a:r>
            <a:r>
              <a:rPr lang="fr-FR" sz="2000" dirty="0" smtClean="0"/>
              <a:t>4</a:t>
            </a:r>
            <a:r>
              <a:rPr lang="fr-FR" dirty="0" smtClean="0"/>
              <a:t>     Bon </a:t>
            </a:r>
            <a:r>
              <a:rPr lang="fr-FR" sz="2000" dirty="0" smtClean="0"/>
              <a:t>3</a:t>
            </a:r>
            <a:r>
              <a:rPr lang="fr-FR" dirty="0" smtClean="0"/>
              <a:t>     Place à l’amélioration </a:t>
            </a:r>
            <a:r>
              <a:rPr lang="fr-FR" sz="2000" dirty="0" smtClean="0"/>
              <a:t>2</a:t>
            </a:r>
            <a:r>
              <a:rPr lang="fr-FR" dirty="0" smtClean="0"/>
              <a:t>     inadapté </a:t>
            </a:r>
            <a:r>
              <a:rPr lang="fr-FR" sz="2000" dirty="0" smtClean="0"/>
              <a:t>1</a:t>
            </a:r>
            <a:r>
              <a:rPr lang="fr-FR" dirty="0" smtClean="0"/>
              <a:t>     Pas de performance </a:t>
            </a:r>
            <a:r>
              <a:rPr lang="fr-FR" sz="2000" dirty="0" smtClean="0"/>
              <a:t>0</a:t>
            </a:r>
            <a:endParaRPr lang="fr-FR" dirty="0"/>
          </a:p>
        </p:txBody>
      </p:sp>
      <p:graphicFrame>
        <p:nvGraphicFramePr>
          <p:cNvPr id="3" name="Tableau 2"/>
          <p:cNvGraphicFramePr>
            <a:graphicFrameLocks noGrp="1"/>
          </p:cNvGraphicFramePr>
          <p:nvPr>
            <p:extLst>
              <p:ext uri="{D42A27DB-BD31-4B8C-83A1-F6EECF244321}">
                <p14:modId xmlns:p14="http://schemas.microsoft.com/office/powerpoint/2010/main" val="2136331996"/>
              </p:ext>
            </p:extLst>
          </p:nvPr>
        </p:nvGraphicFramePr>
        <p:xfrm>
          <a:off x="0" y="666206"/>
          <a:ext cx="12192000" cy="5061326"/>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417375878"/>
                    </a:ext>
                  </a:extLst>
                </a:gridCol>
                <a:gridCol w="3048000">
                  <a:extLst>
                    <a:ext uri="{9D8B030D-6E8A-4147-A177-3AD203B41FA5}">
                      <a16:colId xmlns:a16="http://schemas.microsoft.com/office/drawing/2014/main" val="2604372559"/>
                    </a:ext>
                  </a:extLst>
                </a:gridCol>
                <a:gridCol w="3048000">
                  <a:extLst>
                    <a:ext uri="{9D8B030D-6E8A-4147-A177-3AD203B41FA5}">
                      <a16:colId xmlns:a16="http://schemas.microsoft.com/office/drawing/2014/main" val="533604005"/>
                    </a:ext>
                  </a:extLst>
                </a:gridCol>
                <a:gridCol w="3048000">
                  <a:extLst>
                    <a:ext uri="{9D8B030D-6E8A-4147-A177-3AD203B41FA5}">
                      <a16:colId xmlns:a16="http://schemas.microsoft.com/office/drawing/2014/main" val="84701956"/>
                    </a:ext>
                  </a:extLst>
                </a:gridCol>
              </a:tblGrid>
              <a:tr h="921508">
                <a:tc>
                  <a:txBody>
                    <a:bodyPr/>
                    <a:lstStyle/>
                    <a:p>
                      <a:endParaRPr lang="fr-FR" dirty="0"/>
                    </a:p>
                  </a:txBody>
                  <a:tcPr/>
                </a:tc>
                <a:tc>
                  <a:txBody>
                    <a:bodyPr/>
                    <a:lstStyle/>
                    <a:p>
                      <a:endParaRPr lang="fr-FR" dirty="0" smtClean="0"/>
                    </a:p>
                    <a:p>
                      <a:r>
                        <a:rPr lang="fr-FR" dirty="0" smtClean="0"/>
                        <a:t>Vidéo 7</a:t>
                      </a:r>
                      <a:endParaRPr lang="fr-FR" dirty="0"/>
                    </a:p>
                  </a:txBody>
                  <a:tcPr/>
                </a:tc>
                <a:tc>
                  <a:txBody>
                    <a:bodyPr/>
                    <a:lstStyle/>
                    <a:p>
                      <a:endParaRPr lang="fr-FR" dirty="0" smtClean="0"/>
                    </a:p>
                    <a:p>
                      <a:r>
                        <a:rPr lang="fr-FR" dirty="0" smtClean="0"/>
                        <a:t>Vidéo 8</a:t>
                      </a:r>
                      <a:endParaRPr lang="fr-FR" dirty="0"/>
                    </a:p>
                  </a:txBody>
                  <a:tcPr/>
                </a:tc>
                <a:tc>
                  <a:txBody>
                    <a:bodyPr/>
                    <a:lstStyle/>
                    <a:p>
                      <a:endParaRPr lang="fr-FR" dirty="0" smtClean="0"/>
                    </a:p>
                    <a:p>
                      <a:r>
                        <a:rPr lang="fr-FR" dirty="0" smtClean="0"/>
                        <a:t>Vidéo 9</a:t>
                      </a:r>
                      <a:endParaRPr lang="fr-FR" dirty="0"/>
                    </a:p>
                  </a:txBody>
                  <a:tcPr/>
                </a:tc>
                <a:extLst>
                  <a:ext uri="{0D108BD9-81ED-4DB2-BD59-A6C34878D82A}">
                    <a16:rowId xmlns:a16="http://schemas.microsoft.com/office/drawing/2014/main" val="3808614199"/>
                  </a:ext>
                </a:extLst>
              </a:tr>
              <a:tr h="7615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smtClean="0">
                          <a:ln>
                            <a:noFill/>
                          </a:ln>
                          <a:solidFill>
                            <a:prstClr val="black"/>
                          </a:solidFill>
                          <a:effectLst/>
                          <a:uLnTx/>
                          <a:uFillTx/>
                          <a:latin typeface="+mn-lt"/>
                          <a:ea typeface="+mn-ea"/>
                          <a:cs typeface="+mn-cs"/>
                        </a:rPr>
                        <a:t>Etape 1</a:t>
                      </a:r>
                      <a:r>
                        <a:rPr kumimoji="0" lang="fr-FR" sz="1400" b="0" i="0" u="none" strike="noStrike" kern="1200" cap="none" spc="0" normalizeH="0" baseline="0" noProof="0" dirty="0" smtClean="0">
                          <a:ln>
                            <a:noFill/>
                          </a:ln>
                          <a:solidFill>
                            <a:prstClr val="black"/>
                          </a:solidFill>
                          <a:effectLst/>
                          <a:uLnTx/>
                          <a:uFillTx/>
                          <a:latin typeface="+mn-lt"/>
                          <a:ea typeface="+mn-ea"/>
                          <a:cs typeface="+mn-cs"/>
                        </a:rPr>
                        <a:t>: niveau de motivation et d’entrain</a:t>
                      </a:r>
                    </a:p>
                    <a:p>
                      <a:endParaRPr lang="fr-FR" dirty="0"/>
                    </a:p>
                  </a:txBody>
                  <a:tcPr/>
                </a:tc>
                <a:tc>
                  <a:txBody>
                    <a:bodyPr/>
                    <a:lstStyle/>
                    <a:p>
                      <a:endParaRPr lang="fr-FR"/>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1858082607"/>
                  </a:ext>
                </a:extLst>
              </a:tr>
              <a:tr h="7615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dirty="0" smtClean="0"/>
                        <a:t>Etape 2</a:t>
                      </a:r>
                      <a:r>
                        <a:rPr lang="fr-FR" sz="1400" dirty="0" smtClean="0"/>
                        <a:t>: r</a:t>
                      </a:r>
                      <a:r>
                        <a:rPr lang="fr-FR" sz="1400" b="1" dirty="0" smtClean="0"/>
                        <a:t>ésu</a:t>
                      </a:r>
                      <a:r>
                        <a:rPr lang="fr-FR" sz="1400" dirty="0" smtClean="0"/>
                        <a:t>me la situation selon la consigne</a:t>
                      </a:r>
                    </a:p>
                    <a:p>
                      <a:endParaRPr lang="fr-FR" dirty="0"/>
                    </a:p>
                  </a:txBody>
                  <a:tcPr/>
                </a:tc>
                <a:tc>
                  <a:txBody>
                    <a:bodyPr/>
                    <a:lstStyle/>
                    <a:p>
                      <a:endParaRPr lang="fr-FR"/>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12521910"/>
                  </a:ext>
                </a:extLst>
              </a:tr>
              <a:tr h="756385">
                <a:tc>
                  <a:txBody>
                    <a:bodyPr/>
                    <a:lstStyle/>
                    <a:p>
                      <a:r>
                        <a:rPr lang="fr-FR" sz="1400" dirty="0" smtClean="0"/>
                        <a:t>Repère  les différents enjeux relationnels et les intentions qui animent les différents personnages</a:t>
                      </a:r>
                      <a:endParaRPr lang="fr-FR" sz="1400" dirty="0"/>
                    </a:p>
                  </a:txBody>
                  <a:tcPr/>
                </a:tc>
                <a:tc>
                  <a:txBody>
                    <a:bodyPr/>
                    <a:lstStyle/>
                    <a:p>
                      <a:endParaRPr lang="fr-FR"/>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1857690227"/>
                  </a:ext>
                </a:extLst>
              </a:tr>
              <a:tr h="853593">
                <a:tc>
                  <a:txBody>
                    <a:bodyPr/>
                    <a:lstStyle/>
                    <a:p>
                      <a:r>
                        <a:rPr lang="fr-FR" sz="1400" dirty="0" smtClean="0"/>
                        <a:t>Appréhender finement le contexte et énonce des commentaires pertinents avec la situation. </a:t>
                      </a:r>
                      <a:endParaRPr lang="fr-FR" sz="1400" dirty="0"/>
                    </a:p>
                  </a:txBody>
                  <a:tcPr/>
                </a:tc>
                <a:tc>
                  <a:txBody>
                    <a:bodyPr/>
                    <a:lstStyle/>
                    <a:p>
                      <a:endParaRPr lang="fr-FR"/>
                    </a:p>
                  </a:txBody>
                  <a:tcPr/>
                </a:tc>
                <a:tc>
                  <a:txBody>
                    <a:bodyPr/>
                    <a:lstStyle/>
                    <a:p>
                      <a:endParaRPr lang="fr-FR"/>
                    </a:p>
                  </a:txBody>
                  <a:tcPr/>
                </a:tc>
                <a:tc>
                  <a:txBody>
                    <a:bodyPr/>
                    <a:lstStyle/>
                    <a:p>
                      <a:endParaRPr lang="fr-FR"/>
                    </a:p>
                  </a:txBody>
                  <a:tcPr/>
                </a:tc>
                <a:extLst>
                  <a:ext uri="{0D108BD9-81ED-4DB2-BD59-A6C34878D82A}">
                    <a16:rowId xmlns:a16="http://schemas.microsoft.com/office/drawing/2014/main" val="2308214632"/>
                  </a:ext>
                </a:extLst>
              </a:tr>
              <a:tr h="870135">
                <a:tc>
                  <a:txBody>
                    <a:bodyPr/>
                    <a:lstStyle/>
                    <a:p>
                      <a:r>
                        <a:rPr lang="fr-FR" sz="1400" dirty="0" smtClean="0"/>
                        <a:t>Est capable d’appréhender la situation du point de vue des personnages en faisant abstraction de son propre ressenti ?</a:t>
                      </a:r>
                      <a:endParaRPr lang="fr-FR" sz="1400" dirty="0"/>
                    </a:p>
                  </a:txBody>
                  <a:tcPr/>
                </a:tc>
                <a:tc>
                  <a:txBody>
                    <a:bodyPr/>
                    <a:lstStyle/>
                    <a:p>
                      <a:endParaRPr lang="fr-FR" dirty="0"/>
                    </a:p>
                  </a:txBody>
                  <a:tcPr/>
                </a:tc>
                <a:tc>
                  <a:txBody>
                    <a:bodyPr/>
                    <a:lstStyle/>
                    <a:p>
                      <a:endParaRPr lang="fr-FR"/>
                    </a:p>
                  </a:txBody>
                  <a:tcPr/>
                </a:tc>
                <a:tc>
                  <a:txBody>
                    <a:bodyPr/>
                    <a:lstStyle/>
                    <a:p>
                      <a:endParaRPr lang="fr-FR" dirty="0"/>
                    </a:p>
                  </a:txBody>
                  <a:tcPr/>
                </a:tc>
                <a:extLst>
                  <a:ext uri="{0D108BD9-81ED-4DB2-BD59-A6C34878D82A}">
                    <a16:rowId xmlns:a16="http://schemas.microsoft.com/office/drawing/2014/main" val="2990850191"/>
                  </a:ext>
                </a:extLst>
              </a:tr>
            </a:tbl>
          </a:graphicData>
        </a:graphic>
      </p:graphicFrame>
      <p:sp>
        <p:nvSpPr>
          <p:cNvPr id="6" name="ZoneTexte 5"/>
          <p:cNvSpPr txBox="1"/>
          <p:nvPr/>
        </p:nvSpPr>
        <p:spPr>
          <a:xfrm>
            <a:off x="0" y="6119336"/>
            <a:ext cx="12191999" cy="523220"/>
          </a:xfrm>
          <a:prstGeom prst="rect">
            <a:avLst/>
          </a:prstGeom>
          <a:noFill/>
        </p:spPr>
        <p:txBody>
          <a:bodyPr wrap="square" rtlCol="0">
            <a:spAutoFit/>
          </a:bodyPr>
          <a:lstStyle/>
          <a:p>
            <a:pPr lvl="0" algn="ctr"/>
            <a:r>
              <a:rPr lang="fr-FR" sz="1400" dirty="0">
                <a:solidFill>
                  <a:prstClr val="black"/>
                </a:solidFill>
              </a:rPr>
              <a:t>Durant l’ensemble du test le candidat a –t - il perçu les traits </a:t>
            </a:r>
            <a:r>
              <a:rPr lang="fr-FR" sz="1400" dirty="0" smtClean="0">
                <a:solidFill>
                  <a:prstClr val="black"/>
                </a:solidFill>
              </a:rPr>
              <a:t>d’humour témoignant d’une capacité à appréhender le second degré  ? </a:t>
            </a:r>
          </a:p>
          <a:p>
            <a:pPr lvl="0" algn="ctr"/>
            <a:r>
              <a:rPr lang="fr-FR" sz="1400" dirty="0" smtClean="0">
                <a:solidFill>
                  <a:prstClr val="black"/>
                </a:solidFill>
              </a:rPr>
              <a:t>Très souvent          </a:t>
            </a:r>
            <a:r>
              <a:rPr lang="fr-FR" sz="1400" dirty="0" err="1" smtClean="0">
                <a:solidFill>
                  <a:prstClr val="black"/>
                </a:solidFill>
              </a:rPr>
              <a:t>Souvent</a:t>
            </a:r>
            <a:r>
              <a:rPr lang="fr-FR" sz="1400" dirty="0" smtClean="0">
                <a:solidFill>
                  <a:prstClr val="black"/>
                </a:solidFill>
              </a:rPr>
              <a:t>       Rarement         Jamais        </a:t>
            </a:r>
            <a:endParaRPr lang="fr-FR" sz="1400" dirty="0">
              <a:solidFill>
                <a:prstClr val="black"/>
              </a:solidFill>
            </a:endParaRPr>
          </a:p>
        </p:txBody>
      </p:sp>
    </p:spTree>
    <p:extLst>
      <p:ext uri="{BB962C8B-B14F-4D97-AF65-F5344CB8AC3E}">
        <p14:creationId xmlns:p14="http://schemas.microsoft.com/office/powerpoint/2010/main" val="16255724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9" descr="peole-computer[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4966" y="0"/>
            <a:ext cx="1866776" cy="1866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Documents and Settings\User\Local Settings\Temporary Internet Files\Content.IE5\YLVFPCFC\35778-1-226-BOULE-298x41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0301064" y="4393305"/>
            <a:ext cx="1631028" cy="2276872"/>
          </a:xfrm>
          <a:prstGeom prst="rect">
            <a:avLst/>
          </a:prstGeom>
          <a:noFill/>
          <a:ln>
            <a:noFill/>
          </a:ln>
          <a:effectLst>
            <a:softEdge rad="317500"/>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826716" y="1591864"/>
            <a:ext cx="9870510" cy="5078313"/>
          </a:xfrm>
          <a:prstGeom prst="rect">
            <a:avLst/>
          </a:prstGeom>
        </p:spPr>
        <p:txBody>
          <a:bodyPr wrap="square">
            <a:spAutoFit/>
          </a:bodyPr>
          <a:lstStyle/>
          <a:p>
            <a:pPr lvl="0" algn="ctr" fontAlgn="base">
              <a:spcBef>
                <a:spcPct val="0"/>
              </a:spcBef>
              <a:spcAft>
                <a:spcPct val="0"/>
              </a:spcAft>
              <a:defRPr/>
            </a:pPr>
            <a:r>
              <a:rPr lang="fr-FR" dirty="0" smtClean="0"/>
              <a:t>Les diapositives qui suivent offrent quelques conseils sur la façon de traiter les séquences vidéos selon leurs caractéristiques.</a:t>
            </a:r>
          </a:p>
          <a:p>
            <a:pPr lvl="0" algn="ctr" fontAlgn="base">
              <a:spcBef>
                <a:spcPct val="0"/>
              </a:spcBef>
              <a:spcAft>
                <a:spcPct val="0"/>
              </a:spcAft>
              <a:defRPr/>
            </a:pPr>
            <a:endParaRPr lang="fr-FR" dirty="0" smtClean="0"/>
          </a:p>
          <a:p>
            <a:pPr lvl="0" algn="ctr" fontAlgn="base">
              <a:spcBef>
                <a:spcPct val="0"/>
              </a:spcBef>
              <a:spcAft>
                <a:spcPct val="0"/>
              </a:spcAft>
              <a:defRPr/>
            </a:pPr>
            <a:endParaRPr lang="fr-FR" dirty="0" smtClean="0"/>
          </a:p>
          <a:p>
            <a:pPr lvl="0" algn="ctr" fontAlgn="base">
              <a:spcBef>
                <a:spcPct val="0"/>
              </a:spcBef>
              <a:spcAft>
                <a:spcPct val="0"/>
              </a:spcAft>
              <a:defRPr/>
            </a:pPr>
            <a:r>
              <a:rPr lang="fr-FR" dirty="0" smtClean="0"/>
              <a:t>Vidéo Test à pour vocation d’éclairer là ou en est le participant au jour du Test. Il ne s’agit pas d’un outil d’entrainement aux habiletés sociales ou l’on propose un étayage et un apport de stratégies. Ce peut être effectivement tentant </a:t>
            </a:r>
            <a:r>
              <a:rPr lang="fr-FR" u="sng" dirty="0" smtClean="0"/>
              <a:t>dans un second temps </a:t>
            </a:r>
            <a:r>
              <a:rPr lang="fr-FR" dirty="0" smtClean="0"/>
              <a:t>d’utiliser les vidéos pour des séquences d’apprentissage. </a:t>
            </a:r>
          </a:p>
          <a:p>
            <a:pPr lvl="0" algn="ctr" fontAlgn="base">
              <a:spcBef>
                <a:spcPct val="0"/>
              </a:spcBef>
              <a:spcAft>
                <a:spcPct val="0"/>
              </a:spcAft>
              <a:defRPr/>
            </a:pPr>
            <a:endParaRPr lang="fr-FR" dirty="0"/>
          </a:p>
          <a:p>
            <a:pPr lvl="0" algn="ctr" fontAlgn="base">
              <a:spcBef>
                <a:spcPct val="0"/>
              </a:spcBef>
              <a:spcAft>
                <a:spcPct val="0"/>
              </a:spcAft>
              <a:defRPr/>
            </a:pPr>
            <a:r>
              <a:rPr lang="fr-FR" dirty="0">
                <a:solidFill>
                  <a:prstClr val="black"/>
                </a:solidFill>
              </a:rPr>
              <a:t>En cours de test vous n’êtes qu’observateur de la façon dont le participant se saisit de vos consignes de travail. Il vous appartient d’expertiser ce qui se donne à voir sans chercher à optimiser les réponses du candidat  par des mesures d’étayage. Lors d’un bilan il conviendra </a:t>
            </a:r>
            <a:r>
              <a:rPr lang="fr-FR" dirty="0" smtClean="0">
                <a:solidFill>
                  <a:prstClr val="black"/>
                </a:solidFill>
              </a:rPr>
              <a:t>si nécessaire d’envisager </a:t>
            </a:r>
            <a:r>
              <a:rPr lang="fr-FR" dirty="0">
                <a:solidFill>
                  <a:prstClr val="black"/>
                </a:solidFill>
              </a:rPr>
              <a:t>une suite à donner. </a:t>
            </a:r>
            <a:endParaRPr lang="fr-FR" dirty="0" smtClean="0">
              <a:solidFill>
                <a:prstClr val="black"/>
              </a:solidFill>
            </a:endParaRPr>
          </a:p>
          <a:p>
            <a:pPr lvl="0" algn="ctr" fontAlgn="base">
              <a:spcBef>
                <a:spcPct val="0"/>
              </a:spcBef>
              <a:spcAft>
                <a:spcPct val="0"/>
              </a:spcAft>
              <a:defRPr/>
            </a:pPr>
            <a:endParaRPr lang="fr-FR" dirty="0">
              <a:solidFill>
                <a:prstClr val="black"/>
              </a:solidFill>
            </a:endParaRPr>
          </a:p>
          <a:p>
            <a:pPr lvl="0" algn="ctr" fontAlgn="base">
              <a:spcBef>
                <a:spcPct val="0"/>
              </a:spcBef>
              <a:spcAft>
                <a:spcPct val="0"/>
              </a:spcAft>
              <a:defRPr/>
            </a:pPr>
            <a:endParaRPr lang="fr-FR" dirty="0">
              <a:solidFill>
                <a:prstClr val="black"/>
              </a:solidFill>
            </a:endParaRPr>
          </a:p>
          <a:p>
            <a:pPr algn="ctr" fontAlgn="base">
              <a:spcBef>
                <a:spcPct val="0"/>
              </a:spcBef>
              <a:spcAft>
                <a:spcPct val="0"/>
              </a:spcAft>
              <a:defRPr/>
            </a:pPr>
            <a:r>
              <a:rPr lang="fr-FR" dirty="0">
                <a:solidFill>
                  <a:srgbClr val="C00000"/>
                </a:solidFill>
              </a:rPr>
              <a:t>N’hésitez pas à enrichir votre animation par toutes initiatives permettant d’optimiser le rendu des scénarii proposés.</a:t>
            </a:r>
          </a:p>
          <a:p>
            <a:pPr lvl="0" algn="ctr" fontAlgn="base">
              <a:spcBef>
                <a:spcPct val="0"/>
              </a:spcBef>
              <a:spcAft>
                <a:spcPct val="0"/>
              </a:spcAft>
              <a:defRPr/>
            </a:pPr>
            <a:endParaRPr lang="fr-FR" dirty="0" smtClean="0"/>
          </a:p>
        </p:txBody>
      </p:sp>
      <p:sp>
        <p:nvSpPr>
          <p:cNvPr id="10" name="Titre 9"/>
          <p:cNvSpPr>
            <a:spLocks noGrp="1"/>
          </p:cNvSpPr>
          <p:nvPr>
            <p:ph type="title"/>
          </p:nvPr>
        </p:nvSpPr>
        <p:spPr>
          <a:xfrm>
            <a:off x="555051" y="0"/>
            <a:ext cx="10972800" cy="1219200"/>
          </a:xfrm>
        </p:spPr>
        <p:txBody>
          <a:bodyPr>
            <a:normAutofit fontScale="90000"/>
          </a:bodyPr>
          <a:lstStyle/>
          <a:p>
            <a:pPr algn="ct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sz="5300" dirty="0" smtClean="0">
                <a:solidFill>
                  <a:schemeClr val="accent2"/>
                </a:solidFill>
              </a:rPr>
              <a:t/>
            </a:r>
            <a:br>
              <a:rPr lang="fr-FR" sz="5300" dirty="0" smtClean="0">
                <a:solidFill>
                  <a:schemeClr val="accent2"/>
                </a:solidFill>
              </a:rPr>
            </a:br>
            <a:r>
              <a:rPr lang="fr-FR" sz="4400" dirty="0" smtClean="0">
                <a:solidFill>
                  <a:schemeClr val="accent2"/>
                </a:solidFill>
              </a:rPr>
              <a:t>Préambule</a:t>
            </a:r>
            <a:r>
              <a:rPr lang="fr-FR" sz="5300" dirty="0" smtClean="0">
                <a:solidFill>
                  <a:schemeClr val="accent2"/>
                </a:solidFill>
              </a:rPr>
              <a:t> </a:t>
            </a:r>
            <a:endParaRPr lang="fr-FR" sz="3600" dirty="0">
              <a:solidFill>
                <a:schemeClr val="accent2"/>
              </a:solidFill>
            </a:endParaRPr>
          </a:p>
        </p:txBody>
      </p:sp>
    </p:spTree>
    <p:extLst>
      <p:ext uri="{BB962C8B-B14F-4D97-AF65-F5344CB8AC3E}">
        <p14:creationId xmlns:p14="http://schemas.microsoft.com/office/powerpoint/2010/main" val="362722454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9" descr="peole-computer[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4966" y="0"/>
            <a:ext cx="1866776" cy="1866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Documents and Settings\User\Local Settings\Temporary Internet Files\Content.IE5\YLVFPCFC\35778-1-226-BOULE-298x41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0301064" y="4393305"/>
            <a:ext cx="1631028" cy="2276872"/>
          </a:xfrm>
          <a:prstGeom prst="rect">
            <a:avLst/>
          </a:prstGeom>
          <a:noFill/>
          <a:ln>
            <a:noFill/>
          </a:ln>
          <a:effectLst>
            <a:softEdge rad="317500"/>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442452" y="1709852"/>
            <a:ext cx="10372761" cy="5909310"/>
          </a:xfrm>
          <a:prstGeom prst="rect">
            <a:avLst/>
          </a:prstGeom>
        </p:spPr>
        <p:txBody>
          <a:bodyPr wrap="square">
            <a:spAutoFit/>
          </a:bodyPr>
          <a:lstStyle/>
          <a:p>
            <a:pPr lvl="0" algn="ctr" fontAlgn="base">
              <a:spcBef>
                <a:spcPct val="0"/>
              </a:spcBef>
              <a:spcAft>
                <a:spcPct val="0"/>
              </a:spcAft>
              <a:defRPr/>
            </a:pPr>
            <a:r>
              <a:rPr lang="fr-FR" dirty="0" smtClean="0"/>
              <a:t>Le champ d’expertise ciblé par « Vidéo test » est celui des habiletés sociales relationnelles. La complexité de ce domaine incontournable en termes d’adaptation sociale réside dans le fait qu’il combine des habiletés cognitives et comportementales. </a:t>
            </a:r>
          </a:p>
          <a:p>
            <a:pPr lvl="0" algn="ctr" fontAlgn="base">
              <a:spcBef>
                <a:spcPct val="0"/>
              </a:spcBef>
              <a:spcAft>
                <a:spcPct val="0"/>
              </a:spcAft>
              <a:defRPr/>
            </a:pPr>
            <a:endParaRPr lang="fr-FR" dirty="0"/>
          </a:p>
          <a:p>
            <a:pPr lvl="0" algn="ctr" fontAlgn="base">
              <a:spcBef>
                <a:spcPct val="0"/>
              </a:spcBef>
              <a:spcAft>
                <a:spcPct val="0"/>
              </a:spcAft>
              <a:defRPr/>
            </a:pPr>
            <a:r>
              <a:rPr lang="fr-FR" dirty="0" smtClean="0"/>
              <a:t>L’aspect résolution de problèmes interpersonnels est un axe central de « Vidéo Test »notamment concernant les 6 premières vidéos et constitue un fil rouge. </a:t>
            </a:r>
            <a:r>
              <a:rPr lang="fr-FR" dirty="0"/>
              <a:t>Les 3 dernières vidéos </a:t>
            </a:r>
            <a:r>
              <a:rPr lang="fr-FR" dirty="0" smtClean="0"/>
              <a:t>quant à elles font </a:t>
            </a:r>
            <a:r>
              <a:rPr lang="fr-FR" dirty="0"/>
              <a:t>l’objet d’une intention particulière dans le domaine de la cognition sociale et sont à traiter en </a:t>
            </a:r>
            <a:r>
              <a:rPr lang="fr-FR" dirty="0" smtClean="0"/>
              <a:t>tenant compte de cette </a:t>
            </a:r>
            <a:r>
              <a:rPr lang="fr-FR" dirty="0"/>
              <a:t>singularité</a:t>
            </a:r>
            <a:r>
              <a:rPr lang="fr-FR" dirty="0" smtClean="0"/>
              <a:t>.</a:t>
            </a:r>
          </a:p>
          <a:p>
            <a:pPr lvl="0" algn="ctr" fontAlgn="base">
              <a:spcBef>
                <a:spcPct val="0"/>
              </a:spcBef>
              <a:spcAft>
                <a:spcPct val="0"/>
              </a:spcAft>
              <a:defRPr/>
            </a:pPr>
            <a:endParaRPr lang="fr-FR" dirty="0" smtClean="0"/>
          </a:p>
          <a:p>
            <a:pPr algn="ctr" fontAlgn="base">
              <a:spcBef>
                <a:spcPct val="0"/>
              </a:spcBef>
              <a:spcAft>
                <a:spcPct val="0"/>
              </a:spcAft>
              <a:defRPr/>
            </a:pPr>
            <a:r>
              <a:rPr lang="fr-FR" dirty="0"/>
              <a:t>Ce sont donc différentes dimensions complémentaires allant de la résolution de problème à la cognition sociale qu’il conviendra d’explorer de la meilleure façon qui soit.</a:t>
            </a:r>
          </a:p>
          <a:p>
            <a:pPr lvl="0" algn="ctr" fontAlgn="base">
              <a:spcBef>
                <a:spcPct val="0"/>
              </a:spcBef>
              <a:spcAft>
                <a:spcPct val="0"/>
              </a:spcAft>
              <a:defRPr/>
            </a:pPr>
            <a:endParaRPr lang="fr-FR" dirty="0"/>
          </a:p>
          <a:p>
            <a:pPr lvl="0" algn="ctr" fontAlgn="base">
              <a:spcBef>
                <a:spcPct val="0"/>
              </a:spcBef>
              <a:spcAft>
                <a:spcPct val="0"/>
              </a:spcAft>
              <a:defRPr/>
            </a:pPr>
            <a:r>
              <a:rPr lang="fr-FR" dirty="0" smtClean="0"/>
              <a:t>Vous </a:t>
            </a:r>
            <a:r>
              <a:rPr lang="fr-FR" dirty="0"/>
              <a:t>pouvez </a:t>
            </a:r>
            <a:r>
              <a:rPr lang="fr-FR" dirty="0" smtClean="0"/>
              <a:t>informer le </a:t>
            </a:r>
            <a:r>
              <a:rPr lang="fr-FR" dirty="0"/>
              <a:t>candidat qu’il y aura des problèmes dans la plupart des </a:t>
            </a:r>
            <a:r>
              <a:rPr lang="fr-FR" dirty="0" smtClean="0"/>
              <a:t>situations ou lui laisser le loisir d’en faire la découverte.</a:t>
            </a:r>
          </a:p>
          <a:p>
            <a:pPr lvl="0" algn="ctr" fontAlgn="base">
              <a:spcBef>
                <a:spcPct val="0"/>
              </a:spcBef>
              <a:spcAft>
                <a:spcPct val="0"/>
              </a:spcAft>
              <a:defRPr/>
            </a:pPr>
            <a:endParaRPr lang="fr-FR" dirty="0" smtClean="0"/>
          </a:p>
          <a:p>
            <a:pPr lvl="0" algn="ctr" fontAlgn="base">
              <a:spcBef>
                <a:spcPct val="0"/>
              </a:spcBef>
              <a:spcAft>
                <a:spcPct val="0"/>
              </a:spcAft>
              <a:defRPr/>
            </a:pPr>
            <a:r>
              <a:rPr lang="fr-FR" dirty="0" smtClean="0"/>
              <a:t> Vous </a:t>
            </a:r>
            <a:r>
              <a:rPr lang="fr-FR" dirty="0"/>
              <a:t>remarquerez que malgré leur nombre restreint, les vidéos se complexifient par la quantité d’informations à traiter, la nature des enjeux relationnels, et les stratégies de communication déployées.</a:t>
            </a:r>
          </a:p>
          <a:p>
            <a:pPr lvl="0" algn="ctr" fontAlgn="base">
              <a:spcBef>
                <a:spcPct val="0"/>
              </a:spcBef>
              <a:spcAft>
                <a:spcPct val="0"/>
              </a:spcAft>
              <a:defRPr/>
            </a:pPr>
            <a:endParaRPr lang="fr-FR" dirty="0" smtClean="0"/>
          </a:p>
          <a:p>
            <a:pPr lvl="0" algn="ctr" fontAlgn="base">
              <a:spcBef>
                <a:spcPct val="0"/>
              </a:spcBef>
              <a:spcAft>
                <a:spcPct val="0"/>
              </a:spcAft>
              <a:defRPr/>
            </a:pPr>
            <a:endParaRPr lang="fr-FR" dirty="0" smtClean="0"/>
          </a:p>
          <a:p>
            <a:pPr lvl="0" algn="ctr" fontAlgn="base">
              <a:spcBef>
                <a:spcPct val="0"/>
              </a:spcBef>
              <a:spcAft>
                <a:spcPct val="0"/>
              </a:spcAft>
              <a:defRPr/>
            </a:pPr>
            <a:endParaRPr lang="fr-FR" dirty="0" smtClean="0"/>
          </a:p>
          <a:p>
            <a:pPr lvl="0" algn="ctr" fontAlgn="base">
              <a:spcBef>
                <a:spcPct val="0"/>
              </a:spcBef>
              <a:spcAft>
                <a:spcPct val="0"/>
              </a:spcAft>
              <a:defRPr/>
            </a:pPr>
            <a:endParaRPr lang="fr-FR" dirty="0"/>
          </a:p>
        </p:txBody>
      </p:sp>
      <p:sp>
        <p:nvSpPr>
          <p:cNvPr id="10" name="Titre 9"/>
          <p:cNvSpPr>
            <a:spLocks noGrp="1"/>
          </p:cNvSpPr>
          <p:nvPr>
            <p:ph type="title"/>
          </p:nvPr>
        </p:nvSpPr>
        <p:spPr>
          <a:xfrm>
            <a:off x="569799" y="0"/>
            <a:ext cx="10972800" cy="1219200"/>
          </a:xfrm>
        </p:spPr>
        <p:txBody>
          <a:bodyPr>
            <a:normAutofit fontScale="90000"/>
          </a:bodyPr>
          <a:lstStyle/>
          <a:p>
            <a:pPr algn="ct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sz="5300" dirty="0" smtClean="0">
                <a:solidFill>
                  <a:schemeClr val="accent2"/>
                </a:solidFill>
              </a:rPr>
              <a:t/>
            </a:r>
            <a:br>
              <a:rPr lang="fr-FR" sz="5300" dirty="0" smtClean="0">
                <a:solidFill>
                  <a:schemeClr val="accent2"/>
                </a:solidFill>
              </a:rPr>
            </a:br>
            <a:r>
              <a:rPr lang="fr-FR" sz="4400" dirty="0" smtClean="0">
                <a:solidFill>
                  <a:schemeClr val="accent2"/>
                </a:solidFill>
              </a:rPr>
              <a:t>Préambule</a:t>
            </a:r>
            <a:r>
              <a:rPr lang="fr-FR" sz="5300" dirty="0" smtClean="0">
                <a:solidFill>
                  <a:schemeClr val="accent2"/>
                </a:solidFill>
              </a:rPr>
              <a:t> </a:t>
            </a:r>
            <a:endParaRPr lang="fr-FR" sz="3600" dirty="0">
              <a:solidFill>
                <a:schemeClr val="accent2"/>
              </a:solidFill>
            </a:endParaRPr>
          </a:p>
        </p:txBody>
      </p:sp>
    </p:spTree>
    <p:extLst>
      <p:ext uri="{BB962C8B-B14F-4D97-AF65-F5344CB8AC3E}">
        <p14:creationId xmlns:p14="http://schemas.microsoft.com/office/powerpoint/2010/main" val="4013042672"/>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9" descr="peole-computer[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4966" y="0"/>
            <a:ext cx="1866776" cy="1866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Documents and Settings\User\Local Settings\Temporary Internet Files\Content.IE5\YLVFPCFC\35778-1-226-BOULE-298x41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0301064" y="4393305"/>
            <a:ext cx="1631028" cy="2276872"/>
          </a:xfrm>
          <a:prstGeom prst="rect">
            <a:avLst/>
          </a:prstGeom>
          <a:noFill/>
          <a:ln>
            <a:noFill/>
          </a:ln>
          <a:effectLst>
            <a:softEdge rad="317500"/>
          </a:effectLst>
          <a:extLst>
            <a:ext uri="{909E8E84-426E-40DD-AFC4-6F175D3DCCD1}">
              <a14:hiddenFill xmlns:a14="http://schemas.microsoft.com/office/drawing/2010/main">
                <a:solidFill>
                  <a:srgbClr val="FFFFFF"/>
                </a:solidFill>
              </a14:hiddenFill>
            </a:ext>
          </a:extLst>
        </p:spPr>
      </p:pic>
      <p:sp>
        <p:nvSpPr>
          <p:cNvPr id="10" name="Titre 9"/>
          <p:cNvSpPr>
            <a:spLocks noGrp="1"/>
          </p:cNvSpPr>
          <p:nvPr>
            <p:ph type="title"/>
          </p:nvPr>
        </p:nvSpPr>
        <p:spPr>
          <a:xfrm>
            <a:off x="569799" y="0"/>
            <a:ext cx="10972800" cy="1219200"/>
          </a:xfrm>
        </p:spPr>
        <p:txBody>
          <a:bodyPr>
            <a:normAutofit fontScale="90000"/>
          </a:bodyPr>
          <a:lstStyle/>
          <a:p>
            <a:pPr algn="ct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sz="5300" dirty="0" smtClean="0">
                <a:solidFill>
                  <a:schemeClr val="accent2"/>
                </a:solidFill>
              </a:rPr>
              <a:t/>
            </a:r>
            <a:br>
              <a:rPr lang="fr-FR" sz="5300" dirty="0" smtClean="0">
                <a:solidFill>
                  <a:schemeClr val="accent2"/>
                </a:solidFill>
              </a:rPr>
            </a:br>
            <a:r>
              <a:rPr lang="fr-FR" sz="4400" dirty="0" smtClean="0">
                <a:solidFill>
                  <a:schemeClr val="accent2"/>
                </a:solidFill>
              </a:rPr>
              <a:t>Préambule</a:t>
            </a:r>
            <a:r>
              <a:rPr lang="fr-FR" sz="5300" dirty="0" smtClean="0">
                <a:solidFill>
                  <a:schemeClr val="accent2"/>
                </a:solidFill>
              </a:rPr>
              <a:t> </a:t>
            </a:r>
            <a:endParaRPr lang="fr-FR" sz="3600" dirty="0">
              <a:solidFill>
                <a:schemeClr val="accent2"/>
              </a:solidFill>
            </a:endParaRPr>
          </a:p>
        </p:txBody>
      </p:sp>
      <p:sp>
        <p:nvSpPr>
          <p:cNvPr id="2" name="Rectangle 1"/>
          <p:cNvSpPr/>
          <p:nvPr/>
        </p:nvSpPr>
        <p:spPr>
          <a:xfrm>
            <a:off x="1230146" y="1219200"/>
            <a:ext cx="9652106" cy="4801314"/>
          </a:xfrm>
          <a:prstGeom prst="rect">
            <a:avLst/>
          </a:prstGeom>
        </p:spPr>
        <p:txBody>
          <a:bodyPr wrap="square">
            <a:spAutoFit/>
          </a:bodyPr>
          <a:lstStyle/>
          <a:p>
            <a:pPr algn="ctr"/>
            <a:r>
              <a:rPr lang="fr-FR" dirty="0" smtClean="0"/>
              <a:t>Tout </a:t>
            </a:r>
            <a:r>
              <a:rPr lang="fr-FR" dirty="0"/>
              <a:t>au long du travail </a:t>
            </a:r>
            <a:r>
              <a:rPr lang="fr-FR" dirty="0" smtClean="0"/>
              <a:t>en </a:t>
            </a:r>
            <a:r>
              <a:rPr lang="fr-FR" dirty="0"/>
              <a:t>lieu et place </a:t>
            </a:r>
            <a:r>
              <a:rPr lang="fr-FR" dirty="0" smtClean="0"/>
              <a:t>de commentaires évaluatifs on </a:t>
            </a:r>
            <a:r>
              <a:rPr lang="fr-FR" dirty="0"/>
              <a:t>proposera </a:t>
            </a:r>
            <a:r>
              <a:rPr lang="fr-FR" dirty="0" smtClean="0"/>
              <a:t>des </a:t>
            </a:r>
            <a:r>
              <a:rPr lang="fr-FR" dirty="0"/>
              <a:t>séquences de renforcement positif à partir de brefs commentaires  d’encouragement, d’incitations à l’attention et la concentration. N’hésitez pas à compléter le travail par des questions visant à tester les capacités mnésiques et attentionnelles. </a:t>
            </a:r>
            <a:endParaRPr lang="fr-FR" dirty="0" smtClean="0"/>
          </a:p>
          <a:p>
            <a:pPr algn="ctr"/>
            <a:r>
              <a:rPr lang="fr-FR" dirty="0" smtClean="0"/>
              <a:t>Soyez </a:t>
            </a:r>
            <a:r>
              <a:rPr lang="fr-FR" dirty="0"/>
              <a:t>attentif aux capacités de narration ou de synthèse lors du résumé de la situation</a:t>
            </a:r>
            <a:r>
              <a:rPr lang="fr-FR" dirty="0" smtClean="0"/>
              <a:t>.</a:t>
            </a:r>
          </a:p>
          <a:p>
            <a:pPr algn="ctr"/>
            <a:r>
              <a:rPr lang="fr-FR" dirty="0" smtClean="0"/>
              <a:t>Vous </a:t>
            </a:r>
            <a:r>
              <a:rPr lang="fr-FR" dirty="0"/>
              <a:t>pouvez au choix solliciter un résumé détaillé ou au contraire un résumé le plus synthétique possible.</a:t>
            </a:r>
          </a:p>
          <a:p>
            <a:pPr marL="0" lvl="3" indent="354013" algn="ctr">
              <a:buFont typeface="Arial" panose="020B0604020202020204" pitchFamily="34" charset="0"/>
              <a:buChar char="•"/>
            </a:pPr>
            <a:r>
              <a:rPr lang="fr-FR" dirty="0"/>
              <a:t>Dans le premier cas vous solliciterez les capacités de fluence verbale à partir d’un exercice de narration. Pour ce faire le participant devra structurer planifier, organiser son discours autour d’un fil directeur, afin d’en assurer la cohérence. Dans le champ de la cognition, de nombreux rappels mnésiques seront nécessaires, les fonctions exécutives seront également massivement mobilisées.</a:t>
            </a:r>
          </a:p>
          <a:p>
            <a:pPr marL="342900" lvl="5" indent="-342900" algn="ctr">
              <a:buFont typeface="Arial" panose="020B0604020202020204" pitchFamily="34" charset="0"/>
              <a:buChar char="•"/>
            </a:pPr>
            <a:r>
              <a:rPr lang="fr-FR" dirty="0"/>
              <a:t>Dans le second cas où vous demanderez de résumer la situation en deux phrases maximum par exemple vous solliciterez les capacités de synthèse, de discrimination et de priorisation de certains contenus. Cette tâche est loin d’être la plus aisée et le participant aura droit à plusieurs tentatives pour parfaire sa réponse en tenant compte de vos exigences.</a:t>
            </a:r>
          </a:p>
          <a:p>
            <a:pPr algn="ctr"/>
            <a:endParaRPr lang="fr-FR" dirty="0"/>
          </a:p>
        </p:txBody>
      </p:sp>
    </p:spTree>
    <p:extLst>
      <p:ext uri="{BB962C8B-B14F-4D97-AF65-F5344CB8AC3E}">
        <p14:creationId xmlns:p14="http://schemas.microsoft.com/office/powerpoint/2010/main" val="1801055998"/>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9" descr="peole-computer[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4966" y="0"/>
            <a:ext cx="1866776" cy="1866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Documents and Settings\User\Local Settings\Temporary Internet Files\Content.IE5\YLVFPCFC\35778-1-226-BOULE-298x41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0301064" y="4393305"/>
            <a:ext cx="1631028" cy="2276872"/>
          </a:xfrm>
          <a:prstGeom prst="rect">
            <a:avLst/>
          </a:prstGeom>
          <a:noFill/>
          <a:ln>
            <a:noFill/>
          </a:ln>
          <a:effectLst>
            <a:softEdge rad="317500"/>
          </a:effectLst>
          <a:extLst>
            <a:ext uri="{909E8E84-426E-40DD-AFC4-6F175D3DCCD1}">
              <a14:hiddenFill xmlns:a14="http://schemas.microsoft.com/office/drawing/2010/main">
                <a:solidFill>
                  <a:srgbClr val="FFFFFF"/>
                </a:solidFill>
              </a14:hiddenFill>
            </a:ext>
          </a:extLst>
        </p:spPr>
      </p:pic>
      <p:sp>
        <p:nvSpPr>
          <p:cNvPr id="10" name="Titre 9"/>
          <p:cNvSpPr>
            <a:spLocks noGrp="1"/>
          </p:cNvSpPr>
          <p:nvPr>
            <p:ph type="title"/>
          </p:nvPr>
        </p:nvSpPr>
        <p:spPr>
          <a:xfrm>
            <a:off x="481309" y="-52195"/>
            <a:ext cx="10972800" cy="1219200"/>
          </a:xfrm>
        </p:spPr>
        <p:txBody>
          <a:bodyPr>
            <a:normAutofit fontScale="90000"/>
          </a:bodyPr>
          <a:lstStyle/>
          <a:p>
            <a:pPr algn="ct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sz="4400" dirty="0" smtClean="0">
                <a:solidFill>
                  <a:schemeClr val="accent2"/>
                </a:solidFill>
              </a:rPr>
              <a:t>Vidéos de 1 à 6 </a:t>
            </a:r>
            <a:endParaRPr lang="fr-FR" sz="2700" dirty="0">
              <a:solidFill>
                <a:schemeClr val="accent2"/>
              </a:solidFill>
            </a:endParaRPr>
          </a:p>
        </p:txBody>
      </p:sp>
      <p:sp>
        <p:nvSpPr>
          <p:cNvPr id="7" name="Rectangle 6"/>
          <p:cNvSpPr/>
          <p:nvPr/>
        </p:nvSpPr>
        <p:spPr>
          <a:xfrm>
            <a:off x="707922" y="1045814"/>
            <a:ext cx="10137725" cy="5093702"/>
          </a:xfrm>
          <a:prstGeom prst="rect">
            <a:avLst/>
          </a:prstGeom>
        </p:spPr>
        <p:txBody>
          <a:bodyPr wrap="square">
            <a:spAutoFit/>
          </a:bodyPr>
          <a:lstStyle/>
          <a:p>
            <a:pPr lvl="0" algn="ctr" fontAlgn="base">
              <a:spcBef>
                <a:spcPct val="0"/>
              </a:spcBef>
              <a:spcAft>
                <a:spcPct val="0"/>
              </a:spcAft>
              <a:defRPr/>
            </a:pPr>
            <a:endParaRPr lang="fr-FR" sz="1100" dirty="0" smtClean="0">
              <a:solidFill>
                <a:schemeClr val="accent3">
                  <a:lumMod val="75000"/>
                </a:schemeClr>
              </a:solidFill>
            </a:endParaRPr>
          </a:p>
          <a:p>
            <a:pPr algn="ctr"/>
            <a:endParaRPr lang="fr-FR" dirty="0" smtClean="0">
              <a:solidFill>
                <a:srgbClr val="FF0000"/>
              </a:solidFill>
            </a:endParaRPr>
          </a:p>
          <a:p>
            <a:pPr algn="ctr"/>
            <a:endParaRPr lang="fr-FR" sz="2800" b="1" dirty="0" smtClean="0"/>
          </a:p>
          <a:p>
            <a:pPr algn="ctr"/>
            <a:r>
              <a:rPr lang="fr-FR" sz="2800" b="1" dirty="0" smtClean="0"/>
              <a:t>Les</a:t>
            </a:r>
            <a:r>
              <a:rPr lang="fr-FR" sz="2800" b="1" dirty="0" smtClean="0">
                <a:solidFill>
                  <a:srgbClr val="FF0000"/>
                </a:solidFill>
              </a:rPr>
              <a:t> </a:t>
            </a:r>
            <a:r>
              <a:rPr lang="fr-FR" sz="2800" b="1" dirty="0"/>
              <a:t>6 premières vidéos </a:t>
            </a:r>
            <a:r>
              <a:rPr lang="fr-FR" sz="2000" dirty="0"/>
              <a:t>seront à traiter selon </a:t>
            </a:r>
            <a:r>
              <a:rPr lang="fr-FR" sz="2000" dirty="0" smtClean="0"/>
              <a:t>les étapes</a:t>
            </a:r>
            <a:endParaRPr lang="fr-FR" sz="2000" dirty="0"/>
          </a:p>
          <a:p>
            <a:pPr algn="ctr"/>
            <a:r>
              <a:rPr lang="fr-FR" sz="2000" dirty="0" smtClean="0"/>
              <a:t>de </a:t>
            </a:r>
            <a:r>
              <a:rPr lang="fr-FR" sz="2000" dirty="0"/>
              <a:t>la technique de résolution de problèmes interpersonnels inspirée par le courant des TCC.</a:t>
            </a:r>
          </a:p>
          <a:p>
            <a:pPr algn="ctr"/>
            <a:endParaRPr lang="fr-FR" sz="2000" dirty="0" smtClean="0"/>
          </a:p>
          <a:p>
            <a:pPr marL="342900" indent="-342900">
              <a:buFont typeface="Wingdings" panose="05000000000000000000" pitchFamily="2" charset="2"/>
              <a:buChar char="v"/>
            </a:pPr>
            <a:r>
              <a:rPr lang="fr-FR" sz="2000" b="1" dirty="0" smtClean="0">
                <a:solidFill>
                  <a:srgbClr val="FF0000"/>
                </a:solidFill>
              </a:rPr>
              <a:t>Etape 1</a:t>
            </a:r>
            <a:r>
              <a:rPr lang="fr-FR" sz="2000" dirty="0" smtClean="0">
                <a:solidFill>
                  <a:srgbClr val="FF0000"/>
                </a:solidFill>
              </a:rPr>
              <a:t> </a:t>
            </a:r>
            <a:r>
              <a:rPr lang="fr-FR" sz="2000" dirty="0" smtClean="0"/>
              <a:t>: </a:t>
            </a:r>
            <a:r>
              <a:rPr lang="fr-FR" sz="2000" b="1" dirty="0" smtClean="0"/>
              <a:t>Centrer </a:t>
            </a:r>
            <a:r>
              <a:rPr lang="fr-FR" sz="2000" b="1" dirty="0" smtClean="0"/>
              <a:t>l’attention sur l’écoute et l’observation attentive</a:t>
            </a:r>
            <a:r>
              <a:rPr lang="fr-FR" sz="2000" dirty="0" smtClean="0"/>
              <a:t>. Demandez au participant s’il est prêt et lancer la vidéo. Cette étape est à proposer systématiquement à chacune des vidéos et permet d’évaluer la nécessité ou non de faire une pause de façon à préserver le confort du participant et par la même son potentiel motivationnel. Bien que studieuse l’ambiance doit rester ludique</a:t>
            </a:r>
            <a:r>
              <a:rPr lang="fr-FR" sz="2000" dirty="0"/>
              <a:t>. « </a:t>
            </a:r>
            <a:r>
              <a:rPr lang="fr-FR" sz="2000" b="1" i="1" dirty="0"/>
              <a:t> S’arrêter et réfléchir</a:t>
            </a:r>
            <a:r>
              <a:rPr lang="fr-FR" sz="2000" dirty="0"/>
              <a:t> </a:t>
            </a:r>
            <a:r>
              <a:rPr lang="fr-FR" sz="2000" dirty="0" smtClean="0"/>
              <a:t>» sera la devise face à toute situation problème.</a:t>
            </a:r>
            <a:endParaRPr lang="fr-FR" sz="2000" dirty="0" smtClean="0"/>
          </a:p>
          <a:p>
            <a:r>
              <a:rPr lang="fr-FR" sz="2000" dirty="0" smtClean="0"/>
              <a:t> </a:t>
            </a:r>
          </a:p>
          <a:p>
            <a:pPr marL="342900" indent="-342900">
              <a:buFont typeface="Wingdings" panose="05000000000000000000" pitchFamily="2" charset="2"/>
              <a:buChar char="v"/>
            </a:pPr>
            <a:r>
              <a:rPr lang="fr-FR" sz="2000" b="1" dirty="0" smtClean="0">
                <a:solidFill>
                  <a:srgbClr val="FF0000"/>
                </a:solidFill>
              </a:rPr>
              <a:t>Etape 2</a:t>
            </a:r>
            <a:r>
              <a:rPr lang="fr-FR" sz="2000" dirty="0" smtClean="0">
                <a:solidFill>
                  <a:srgbClr val="FF0000"/>
                </a:solidFill>
              </a:rPr>
              <a:t> </a:t>
            </a:r>
            <a:r>
              <a:rPr lang="fr-FR" sz="2000" dirty="0" smtClean="0"/>
              <a:t>: Demander au candidat de </a:t>
            </a:r>
            <a:r>
              <a:rPr lang="fr-FR" sz="2000" b="1" dirty="0" smtClean="0"/>
              <a:t>résumer la situation </a:t>
            </a:r>
            <a:r>
              <a:rPr lang="fr-FR" sz="2000" dirty="0" smtClean="0"/>
              <a:t>de façon détaillée ou synthétique selon l’option choisie.</a:t>
            </a:r>
          </a:p>
        </p:txBody>
      </p:sp>
    </p:spTree>
    <p:extLst>
      <p:ext uri="{BB962C8B-B14F-4D97-AF65-F5344CB8AC3E}">
        <p14:creationId xmlns:p14="http://schemas.microsoft.com/office/powerpoint/2010/main" val="2245701152"/>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9" descr="peole-computer[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4966" y="0"/>
            <a:ext cx="1866776" cy="1866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Documents and Settings\User\Local Settings\Temporary Internet Files\Content.IE5\YLVFPCFC\35778-1-226-BOULE-298x41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0301064" y="4393305"/>
            <a:ext cx="1631028" cy="2276872"/>
          </a:xfrm>
          <a:prstGeom prst="rect">
            <a:avLst/>
          </a:prstGeom>
          <a:noFill/>
          <a:ln>
            <a:noFill/>
          </a:ln>
          <a:effectLst>
            <a:softEdge rad="317500"/>
          </a:effectLst>
          <a:extLst>
            <a:ext uri="{909E8E84-426E-40DD-AFC4-6F175D3DCCD1}">
              <a14:hiddenFill xmlns:a14="http://schemas.microsoft.com/office/drawing/2010/main">
                <a:solidFill>
                  <a:srgbClr val="FFFFFF"/>
                </a:solidFill>
              </a14:hiddenFill>
            </a:ext>
          </a:extLst>
        </p:spPr>
      </p:pic>
      <p:sp>
        <p:nvSpPr>
          <p:cNvPr id="10" name="Titre 9"/>
          <p:cNvSpPr>
            <a:spLocks noGrp="1"/>
          </p:cNvSpPr>
          <p:nvPr>
            <p:ph type="title"/>
          </p:nvPr>
        </p:nvSpPr>
        <p:spPr>
          <a:xfrm>
            <a:off x="540303" y="0"/>
            <a:ext cx="10972800" cy="1219200"/>
          </a:xfrm>
        </p:spPr>
        <p:txBody>
          <a:bodyPr>
            <a:normAutofit fontScale="90000"/>
          </a:bodyPr>
          <a:lstStyle/>
          <a:p>
            <a:pPr algn="ct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sz="4400" dirty="0" smtClean="0">
                <a:solidFill>
                  <a:schemeClr val="accent2"/>
                </a:solidFill>
              </a:rPr>
              <a:t/>
            </a:r>
            <a:br>
              <a:rPr lang="fr-FR" sz="4400" dirty="0" smtClean="0">
                <a:solidFill>
                  <a:schemeClr val="accent2"/>
                </a:solidFill>
              </a:rPr>
            </a:br>
            <a:r>
              <a:rPr lang="fr-FR" sz="4400" dirty="0" smtClean="0">
                <a:solidFill>
                  <a:schemeClr val="accent2"/>
                </a:solidFill>
              </a:rPr>
              <a:t>Vidéos de 1 à 6 </a:t>
            </a:r>
            <a:endParaRPr lang="fr-FR" sz="2700" dirty="0">
              <a:solidFill>
                <a:schemeClr val="accent2"/>
              </a:solidFill>
            </a:endParaRPr>
          </a:p>
        </p:txBody>
      </p:sp>
      <p:sp>
        <p:nvSpPr>
          <p:cNvPr id="7" name="Rectangle 6"/>
          <p:cNvSpPr/>
          <p:nvPr/>
        </p:nvSpPr>
        <p:spPr>
          <a:xfrm>
            <a:off x="540303" y="1699923"/>
            <a:ext cx="10393308" cy="4508927"/>
          </a:xfrm>
          <a:prstGeom prst="rect">
            <a:avLst/>
          </a:prstGeom>
        </p:spPr>
        <p:txBody>
          <a:bodyPr wrap="square">
            <a:spAutoFit/>
          </a:bodyPr>
          <a:lstStyle/>
          <a:p>
            <a:pPr lvl="0" algn="ctr" fontAlgn="base">
              <a:spcBef>
                <a:spcPct val="0"/>
              </a:spcBef>
              <a:spcAft>
                <a:spcPct val="0"/>
              </a:spcAft>
              <a:defRPr/>
            </a:pPr>
            <a:endParaRPr lang="fr-FR" sz="1100" dirty="0" smtClean="0">
              <a:solidFill>
                <a:schemeClr val="accent3">
                  <a:lumMod val="75000"/>
                </a:schemeClr>
              </a:solidFill>
            </a:endParaRPr>
          </a:p>
          <a:p>
            <a:pPr marL="342900" indent="-342900">
              <a:buFont typeface="Arial" panose="020B0604020202020204" pitchFamily="34" charset="0"/>
              <a:buChar char="•"/>
            </a:pPr>
            <a:r>
              <a:rPr lang="fr-FR" sz="2400" b="1" dirty="0">
                <a:solidFill>
                  <a:srgbClr val="FF0000"/>
                </a:solidFill>
              </a:rPr>
              <a:t>Etape 3</a:t>
            </a:r>
            <a:r>
              <a:rPr lang="fr-FR" sz="2400" dirty="0">
                <a:solidFill>
                  <a:srgbClr val="FF0000"/>
                </a:solidFill>
              </a:rPr>
              <a:t> </a:t>
            </a:r>
            <a:r>
              <a:rPr lang="fr-FR" sz="2000" dirty="0"/>
              <a:t>: </a:t>
            </a:r>
            <a:r>
              <a:rPr lang="fr-FR" sz="2000" b="1" dirty="0"/>
              <a:t>Questionner sur la présence ou non d’une situation </a:t>
            </a:r>
            <a:r>
              <a:rPr lang="fr-FR" sz="2000" b="1" dirty="0" smtClean="0"/>
              <a:t>problème</a:t>
            </a:r>
            <a:r>
              <a:rPr lang="fr-FR" sz="2000" dirty="0" smtClean="0"/>
              <a:t>.</a:t>
            </a:r>
            <a:r>
              <a:rPr lang="fr-FR" sz="2400" dirty="0" smtClean="0"/>
              <a:t> </a:t>
            </a:r>
            <a:r>
              <a:rPr lang="fr-FR" sz="2000" dirty="0"/>
              <a:t>Si le participant repère une situation </a:t>
            </a:r>
            <a:r>
              <a:rPr lang="fr-FR" sz="2000" dirty="0" smtClean="0"/>
              <a:t>problème, </a:t>
            </a:r>
            <a:r>
              <a:rPr lang="fr-FR" sz="2000" dirty="0"/>
              <a:t>le guider vers une définition en termes de « but et d’obstacle ». </a:t>
            </a:r>
            <a:endParaRPr lang="fr-FR" sz="2000" dirty="0" smtClean="0"/>
          </a:p>
          <a:p>
            <a:pPr marL="354013"/>
            <a:r>
              <a:rPr lang="fr-FR" sz="2000" dirty="0" smtClean="0"/>
              <a:t>Le « but</a:t>
            </a:r>
            <a:r>
              <a:rPr lang="fr-FR" sz="2000" dirty="0"/>
              <a:t> » est l’objectif que poursuit le personnage avant de se heurter </a:t>
            </a:r>
            <a:r>
              <a:rPr lang="fr-FR" sz="2000" dirty="0" smtClean="0"/>
              <a:t> à </a:t>
            </a:r>
            <a:r>
              <a:rPr lang="fr-FR" sz="2000" dirty="0"/>
              <a:t> </a:t>
            </a:r>
            <a:r>
              <a:rPr lang="fr-FR" sz="2000" dirty="0" smtClean="0"/>
              <a:t>l’ « obstacle</a:t>
            </a:r>
            <a:r>
              <a:rPr lang="fr-FR" sz="2000" dirty="0"/>
              <a:t> ». C’est la conjugaison de ces deux éléments qui définit la présence </a:t>
            </a:r>
            <a:r>
              <a:rPr lang="fr-FR" sz="2000" dirty="0" smtClean="0"/>
              <a:t>d’un </a:t>
            </a:r>
            <a:r>
              <a:rPr lang="fr-FR" sz="2000" dirty="0"/>
              <a:t>problème.</a:t>
            </a:r>
          </a:p>
          <a:p>
            <a:pPr marL="265113" indent="-176213"/>
            <a:r>
              <a:rPr lang="fr-FR" sz="2000" dirty="0" smtClean="0"/>
              <a:t>    . Si </a:t>
            </a:r>
            <a:r>
              <a:rPr lang="fr-FR" sz="2000" dirty="0"/>
              <a:t>le participant ne repère pas de situation problème on passe à la vidéo suivante </a:t>
            </a:r>
            <a:r>
              <a:rPr lang="fr-FR" sz="2000" dirty="0" smtClean="0"/>
              <a:t>                     après </a:t>
            </a:r>
            <a:r>
              <a:rPr lang="fr-FR" sz="2000" dirty="0"/>
              <a:t>avoir </a:t>
            </a:r>
            <a:r>
              <a:rPr lang="fr-FR" sz="2000" dirty="0" smtClean="0"/>
              <a:t>travaillé </a:t>
            </a:r>
            <a:r>
              <a:rPr lang="fr-FR" sz="2000" dirty="0"/>
              <a:t>les différents contenus </a:t>
            </a:r>
            <a:r>
              <a:rPr lang="fr-FR" sz="2000" dirty="0" smtClean="0"/>
              <a:t>qu’il </a:t>
            </a:r>
            <a:r>
              <a:rPr lang="fr-FR" sz="2000" dirty="0"/>
              <a:t>semble pertinent d’explorer.</a:t>
            </a:r>
          </a:p>
          <a:p>
            <a:pPr marL="342900" indent="-342900">
              <a:buFont typeface="Wingdings" panose="05000000000000000000" pitchFamily="2" charset="2"/>
              <a:buChar char="v"/>
            </a:pPr>
            <a:endParaRPr lang="fr-FR" sz="2000" b="1" dirty="0" smtClean="0">
              <a:solidFill>
                <a:srgbClr val="FF0000"/>
              </a:solidFill>
            </a:endParaRPr>
          </a:p>
          <a:p>
            <a:pPr marL="342900" indent="-342900">
              <a:buFont typeface="Wingdings" panose="05000000000000000000" pitchFamily="2" charset="2"/>
              <a:buChar char="v"/>
            </a:pPr>
            <a:r>
              <a:rPr lang="fr-FR" sz="2000" b="1" dirty="0" smtClean="0">
                <a:solidFill>
                  <a:srgbClr val="FF0000"/>
                </a:solidFill>
              </a:rPr>
              <a:t>Etape </a:t>
            </a:r>
            <a:r>
              <a:rPr lang="fr-FR" sz="2000" b="1" dirty="0">
                <a:solidFill>
                  <a:srgbClr val="FF0000"/>
                </a:solidFill>
              </a:rPr>
              <a:t>4</a:t>
            </a:r>
            <a:r>
              <a:rPr lang="fr-FR" sz="2000" b="1" dirty="0">
                <a:solidFill>
                  <a:schemeClr val="accent2">
                    <a:lumMod val="50000"/>
                  </a:schemeClr>
                </a:solidFill>
              </a:rPr>
              <a:t>:</a:t>
            </a:r>
            <a:r>
              <a:rPr lang="fr-FR" sz="2000" dirty="0">
                <a:solidFill>
                  <a:schemeClr val="accent2">
                    <a:lumMod val="50000"/>
                  </a:schemeClr>
                </a:solidFill>
              </a:rPr>
              <a:t> </a:t>
            </a:r>
            <a:r>
              <a:rPr lang="fr-FR" sz="2000" dirty="0" smtClean="0"/>
              <a:t>Si présence d’une situation problème </a:t>
            </a:r>
            <a:r>
              <a:rPr lang="fr-FR" sz="2000" b="1" dirty="0" smtClean="0"/>
              <a:t>demander </a:t>
            </a:r>
            <a:r>
              <a:rPr lang="fr-FR" sz="2000" b="1" dirty="0"/>
              <a:t>au participant quelle stratégie il mettrait en place</a:t>
            </a:r>
            <a:r>
              <a:rPr lang="fr-FR" sz="2000" dirty="0"/>
              <a:t> </a:t>
            </a:r>
            <a:r>
              <a:rPr lang="fr-FR" sz="2000" dirty="0" smtClean="0"/>
              <a:t>pour</a:t>
            </a:r>
            <a:r>
              <a:rPr lang="fr-FR" sz="2400" dirty="0" smtClean="0"/>
              <a:t> </a:t>
            </a:r>
            <a:r>
              <a:rPr lang="fr-FR" sz="2000" dirty="0"/>
              <a:t>contourner l’obstacle et atteindre le but initial</a:t>
            </a:r>
            <a:r>
              <a:rPr lang="fr-FR" sz="2000" dirty="0" smtClean="0"/>
              <a:t>. Préparer la mise en jeu de rôle en demandant au participant de réfléchir précisément à la façon dont il s’y prendrait de façon à la reproduire le plus fidèlement possible.</a:t>
            </a:r>
          </a:p>
          <a:p>
            <a:pPr algn="ctr"/>
            <a:endParaRPr lang="fr-FR" sz="2000" dirty="0"/>
          </a:p>
        </p:txBody>
      </p:sp>
    </p:spTree>
    <p:extLst>
      <p:ext uri="{BB962C8B-B14F-4D97-AF65-F5344CB8AC3E}">
        <p14:creationId xmlns:p14="http://schemas.microsoft.com/office/powerpoint/2010/main" val="3715391297"/>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9" descr="peole-computer[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4966" y="0"/>
            <a:ext cx="1866776" cy="1866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Documents and Settings\User\Local Settings\Temporary Internet Files\Content.IE5\YLVFPCFC\35778-1-226-BOULE-298x41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0301064" y="4393305"/>
            <a:ext cx="1631028" cy="2276872"/>
          </a:xfrm>
          <a:prstGeom prst="rect">
            <a:avLst/>
          </a:prstGeom>
          <a:noFill/>
          <a:ln>
            <a:noFill/>
          </a:ln>
          <a:effectLst>
            <a:softEdge rad="317500"/>
          </a:effectLst>
          <a:extLst>
            <a:ext uri="{909E8E84-426E-40DD-AFC4-6F175D3DCCD1}">
              <a14:hiddenFill xmlns:a14="http://schemas.microsoft.com/office/drawing/2010/main">
                <a:solidFill>
                  <a:srgbClr val="FFFFFF"/>
                </a:solidFill>
              </a14:hiddenFill>
            </a:ext>
          </a:extLst>
        </p:spPr>
      </p:pic>
      <p:sp>
        <p:nvSpPr>
          <p:cNvPr id="10" name="Titre 9"/>
          <p:cNvSpPr>
            <a:spLocks noGrp="1"/>
          </p:cNvSpPr>
          <p:nvPr>
            <p:ph type="title"/>
          </p:nvPr>
        </p:nvSpPr>
        <p:spPr>
          <a:xfrm>
            <a:off x="540303" y="0"/>
            <a:ext cx="10972800" cy="1219200"/>
          </a:xfrm>
        </p:spPr>
        <p:txBody>
          <a:bodyPr>
            <a:normAutofit fontScale="90000"/>
          </a:bodyPr>
          <a:lstStyle/>
          <a:p>
            <a:pPr algn="ct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sz="4400" dirty="0" smtClean="0">
                <a:solidFill>
                  <a:schemeClr val="accent2"/>
                </a:solidFill>
              </a:rPr>
              <a:t/>
            </a:r>
            <a:br>
              <a:rPr lang="fr-FR" sz="4400" dirty="0" smtClean="0">
                <a:solidFill>
                  <a:schemeClr val="accent2"/>
                </a:solidFill>
              </a:rPr>
            </a:br>
            <a:r>
              <a:rPr lang="fr-FR" sz="4400" dirty="0" smtClean="0">
                <a:solidFill>
                  <a:schemeClr val="accent2"/>
                </a:solidFill>
              </a:rPr>
              <a:t>Vidéos de 1 à 6 </a:t>
            </a:r>
            <a:endParaRPr lang="fr-FR" sz="2700" dirty="0">
              <a:solidFill>
                <a:schemeClr val="accent2"/>
              </a:solidFill>
            </a:endParaRPr>
          </a:p>
        </p:txBody>
      </p:sp>
      <p:sp>
        <p:nvSpPr>
          <p:cNvPr id="7" name="Rectangle 6"/>
          <p:cNvSpPr/>
          <p:nvPr/>
        </p:nvSpPr>
        <p:spPr>
          <a:xfrm>
            <a:off x="827653" y="1365331"/>
            <a:ext cx="9870510" cy="4016484"/>
          </a:xfrm>
          <a:prstGeom prst="rect">
            <a:avLst/>
          </a:prstGeom>
        </p:spPr>
        <p:txBody>
          <a:bodyPr wrap="square">
            <a:spAutoFit/>
          </a:bodyPr>
          <a:lstStyle/>
          <a:p>
            <a:pPr lvl="0" algn="ctr" fontAlgn="base">
              <a:spcBef>
                <a:spcPct val="0"/>
              </a:spcBef>
              <a:spcAft>
                <a:spcPct val="0"/>
              </a:spcAft>
              <a:defRPr/>
            </a:pPr>
            <a:endParaRPr lang="fr-FR" sz="1100" dirty="0" smtClean="0">
              <a:solidFill>
                <a:schemeClr val="accent3">
                  <a:lumMod val="75000"/>
                </a:schemeClr>
              </a:solidFill>
            </a:endParaRPr>
          </a:p>
          <a:p>
            <a:pPr algn="ctr"/>
            <a:endParaRPr lang="fr-FR" sz="2000" dirty="0"/>
          </a:p>
          <a:p>
            <a:pPr marL="342900" indent="-342900">
              <a:buFont typeface="Wingdings" panose="05000000000000000000" pitchFamily="2" charset="2"/>
              <a:buChar char="v"/>
            </a:pPr>
            <a:r>
              <a:rPr lang="fr-FR" sz="2000" b="1" dirty="0">
                <a:solidFill>
                  <a:srgbClr val="FF0000"/>
                </a:solidFill>
              </a:rPr>
              <a:t>Etape 5</a:t>
            </a:r>
            <a:r>
              <a:rPr lang="fr-FR" sz="2000" dirty="0">
                <a:solidFill>
                  <a:srgbClr val="FF0000"/>
                </a:solidFill>
              </a:rPr>
              <a:t> </a:t>
            </a:r>
            <a:r>
              <a:rPr lang="fr-FR" sz="2000" dirty="0"/>
              <a:t>:</a:t>
            </a:r>
            <a:r>
              <a:rPr lang="fr-FR" sz="2000" dirty="0">
                <a:solidFill>
                  <a:schemeClr val="bg1"/>
                </a:solidFill>
              </a:rPr>
              <a:t> </a:t>
            </a:r>
            <a:r>
              <a:rPr lang="fr-FR" sz="2000" b="1" dirty="0"/>
              <a:t>Mise </a:t>
            </a:r>
            <a:r>
              <a:rPr lang="fr-FR" sz="2000" b="1" dirty="0" smtClean="0"/>
              <a:t>en </a:t>
            </a:r>
            <a:r>
              <a:rPr lang="fr-FR" sz="2000" b="1" dirty="0"/>
              <a:t>œuvre </a:t>
            </a:r>
            <a:r>
              <a:rPr lang="fr-FR" sz="2000" b="1" dirty="0" smtClean="0"/>
              <a:t>de la stratégie choisie par le participant</a:t>
            </a:r>
            <a:r>
              <a:rPr lang="fr-FR" sz="2000" dirty="0" smtClean="0"/>
              <a:t>. L’animateur inaugurera </a:t>
            </a:r>
            <a:r>
              <a:rPr lang="fr-FR" sz="2000" dirty="0"/>
              <a:t>le « TOP départ » du jeu de </a:t>
            </a:r>
            <a:r>
              <a:rPr lang="fr-FR" sz="2000" dirty="0" smtClean="0"/>
              <a:t>rôle en servant lui-même la réplique d’un des personnages.</a:t>
            </a:r>
          </a:p>
          <a:p>
            <a:pPr marL="342900" indent="-342900">
              <a:buFont typeface="Wingdings" panose="05000000000000000000" pitchFamily="2" charset="2"/>
              <a:buChar char="v"/>
            </a:pPr>
            <a:endParaRPr lang="fr-FR" sz="2000" dirty="0" smtClean="0"/>
          </a:p>
          <a:p>
            <a:pPr algn="ctr"/>
            <a:r>
              <a:rPr lang="fr-FR" dirty="0" smtClean="0">
                <a:solidFill>
                  <a:srgbClr val="FF0000"/>
                </a:solidFill>
              </a:rPr>
              <a:t>ATTENTION</a:t>
            </a:r>
            <a:r>
              <a:rPr lang="fr-FR" dirty="0"/>
              <a:t>: Le jeu de rôle n’anticipe pas la réaction </a:t>
            </a:r>
            <a:r>
              <a:rPr lang="fr-FR" dirty="0" smtClean="0"/>
              <a:t>de l’interlocuteur. Il </a:t>
            </a:r>
            <a:r>
              <a:rPr lang="fr-FR" dirty="0"/>
              <a:t>s’arrête dés que le participant a développé sa stratégie. </a:t>
            </a:r>
            <a:endParaRPr lang="fr-FR" dirty="0" smtClean="0"/>
          </a:p>
          <a:p>
            <a:pPr algn="ctr"/>
            <a:endParaRPr lang="fr-FR" dirty="0"/>
          </a:p>
          <a:p>
            <a:pPr algn="ctr"/>
            <a:r>
              <a:rPr lang="fr-FR" dirty="0" smtClean="0">
                <a:solidFill>
                  <a:srgbClr val="FF0000"/>
                </a:solidFill>
              </a:rPr>
              <a:t>Commentaire:  </a:t>
            </a:r>
            <a:r>
              <a:rPr lang="fr-FR" dirty="0" smtClean="0">
                <a:solidFill>
                  <a:schemeClr val="accent2">
                    <a:lumMod val="50000"/>
                  </a:schemeClr>
                </a:solidFill>
              </a:rPr>
              <a:t>Si le participant dénonce une situation problème, dans un scénario qui n’en comporte pas (vidéos 1 et 5 ) c’est qu’il aura mal identifié le contexte. Repérer ce fait mais ne pas faire de commentaire</a:t>
            </a:r>
            <a:r>
              <a:rPr lang="fr-FR" dirty="0">
                <a:solidFill>
                  <a:schemeClr val="accent2">
                    <a:lumMod val="50000"/>
                  </a:schemeClr>
                </a:solidFill>
              </a:rPr>
              <a:t>. Enchainer </a:t>
            </a:r>
            <a:r>
              <a:rPr lang="fr-FR" dirty="0" smtClean="0">
                <a:solidFill>
                  <a:schemeClr val="accent2">
                    <a:lumMod val="50000"/>
                  </a:schemeClr>
                </a:solidFill>
              </a:rPr>
              <a:t>néanmoins les </a:t>
            </a:r>
            <a:r>
              <a:rPr lang="fr-FR" dirty="0">
                <a:solidFill>
                  <a:schemeClr val="accent2">
                    <a:lumMod val="50000"/>
                  </a:schemeClr>
                </a:solidFill>
              </a:rPr>
              <a:t>étapes 4 et 5.</a:t>
            </a:r>
          </a:p>
          <a:p>
            <a:pPr algn="ctr"/>
            <a:r>
              <a:rPr lang="fr-FR" dirty="0" smtClean="0">
                <a:solidFill>
                  <a:schemeClr val="accent2">
                    <a:lumMod val="50000"/>
                  </a:schemeClr>
                </a:solidFill>
              </a:rPr>
              <a:t>Observer et ’évaluer comment le participant se « dépatouille » de la situation. Ce sera peut être pour lui l’occasion de reconsidérer son jugement sur la situation. </a:t>
            </a:r>
          </a:p>
        </p:txBody>
      </p:sp>
    </p:spTree>
    <p:extLst>
      <p:ext uri="{BB962C8B-B14F-4D97-AF65-F5344CB8AC3E}">
        <p14:creationId xmlns:p14="http://schemas.microsoft.com/office/powerpoint/2010/main" val="260919227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9" descr="peole-computer[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4966" y="0"/>
            <a:ext cx="1866776" cy="1866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Documents and Settings\User\Local Settings\Temporary Internet Files\Content.IE5\YLVFPCFC\35778-1-226-BOULE-298x41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0301064" y="4393305"/>
            <a:ext cx="1631028" cy="2276872"/>
          </a:xfrm>
          <a:prstGeom prst="rect">
            <a:avLst/>
          </a:prstGeom>
          <a:noFill/>
          <a:ln>
            <a:noFill/>
          </a:ln>
          <a:effectLst>
            <a:softEdge rad="317500"/>
          </a:effectLst>
          <a:extLst>
            <a:ext uri="{909E8E84-426E-40DD-AFC4-6F175D3DCCD1}">
              <a14:hiddenFill xmlns:a14="http://schemas.microsoft.com/office/drawing/2010/main">
                <a:solidFill>
                  <a:srgbClr val="FFFFFF"/>
                </a:solidFill>
              </a14:hiddenFill>
            </a:ext>
          </a:extLst>
        </p:spPr>
      </p:pic>
      <p:sp>
        <p:nvSpPr>
          <p:cNvPr id="10" name="Titre 9"/>
          <p:cNvSpPr>
            <a:spLocks noGrp="1"/>
          </p:cNvSpPr>
          <p:nvPr>
            <p:ph type="title"/>
          </p:nvPr>
        </p:nvSpPr>
        <p:spPr>
          <a:xfrm>
            <a:off x="658290" y="0"/>
            <a:ext cx="10972800" cy="1219200"/>
          </a:xfrm>
        </p:spPr>
        <p:txBody>
          <a:bodyPr>
            <a:normAutofit fontScale="90000"/>
          </a:bodyPr>
          <a:lstStyle/>
          <a:p>
            <a:pPr algn="ct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sz="4400" dirty="0" smtClean="0">
                <a:solidFill>
                  <a:schemeClr val="accent2"/>
                </a:solidFill>
              </a:rPr>
              <a:t>Vidéos de 7 à 9</a:t>
            </a:r>
            <a:endParaRPr lang="fr-FR" sz="2700" dirty="0">
              <a:solidFill>
                <a:schemeClr val="accent2"/>
              </a:solidFill>
            </a:endParaRPr>
          </a:p>
        </p:txBody>
      </p:sp>
      <p:sp>
        <p:nvSpPr>
          <p:cNvPr id="7" name="Rectangle 6"/>
          <p:cNvSpPr/>
          <p:nvPr/>
        </p:nvSpPr>
        <p:spPr>
          <a:xfrm>
            <a:off x="930893" y="1350582"/>
            <a:ext cx="9870510" cy="4832092"/>
          </a:xfrm>
          <a:prstGeom prst="rect">
            <a:avLst/>
          </a:prstGeom>
        </p:spPr>
        <p:txBody>
          <a:bodyPr wrap="square">
            <a:spAutoFit/>
          </a:bodyPr>
          <a:lstStyle/>
          <a:p>
            <a:pPr lvl="0" algn="ctr" fontAlgn="base">
              <a:spcBef>
                <a:spcPct val="0"/>
              </a:spcBef>
              <a:spcAft>
                <a:spcPct val="0"/>
              </a:spcAft>
              <a:defRPr/>
            </a:pPr>
            <a:r>
              <a:rPr lang="fr-FR" sz="2800" b="1" dirty="0" smtClean="0">
                <a:solidFill>
                  <a:prstClr val="black"/>
                </a:solidFill>
              </a:rPr>
              <a:t>Au cours de ces vidéos</a:t>
            </a:r>
            <a:r>
              <a:rPr lang="fr-FR" sz="2000" dirty="0" smtClean="0">
                <a:solidFill>
                  <a:prstClr val="black"/>
                </a:solidFill>
              </a:rPr>
              <a:t> il s’agit moins de résoudre un problème par des stratégies comportementales que de </a:t>
            </a:r>
            <a:r>
              <a:rPr lang="fr-FR" sz="2000" b="1" dirty="0" smtClean="0">
                <a:solidFill>
                  <a:prstClr val="black"/>
                </a:solidFill>
              </a:rPr>
              <a:t>commenter les tenants et aboutissants des différentes situations </a:t>
            </a:r>
            <a:r>
              <a:rPr lang="fr-FR" sz="2000" dirty="0" smtClean="0">
                <a:solidFill>
                  <a:prstClr val="black"/>
                </a:solidFill>
              </a:rPr>
              <a:t>en portant un regard éclairé </a:t>
            </a:r>
            <a:r>
              <a:rPr lang="fr-FR" sz="2000" dirty="0">
                <a:solidFill>
                  <a:prstClr val="black"/>
                </a:solidFill>
              </a:rPr>
              <a:t>sur </a:t>
            </a:r>
            <a:r>
              <a:rPr lang="fr-FR" sz="2000" dirty="0" smtClean="0">
                <a:solidFill>
                  <a:prstClr val="black"/>
                </a:solidFill>
              </a:rPr>
              <a:t>l’état </a:t>
            </a:r>
            <a:r>
              <a:rPr lang="fr-FR" sz="2000" dirty="0">
                <a:solidFill>
                  <a:prstClr val="black"/>
                </a:solidFill>
              </a:rPr>
              <a:t>d’esprit </a:t>
            </a:r>
            <a:r>
              <a:rPr lang="fr-FR" sz="2000" dirty="0" smtClean="0">
                <a:solidFill>
                  <a:prstClr val="black"/>
                </a:solidFill>
              </a:rPr>
              <a:t>et les </a:t>
            </a:r>
            <a:r>
              <a:rPr lang="fr-FR" sz="2000" dirty="0">
                <a:solidFill>
                  <a:prstClr val="black"/>
                </a:solidFill>
              </a:rPr>
              <a:t>intentions qui </a:t>
            </a:r>
            <a:r>
              <a:rPr lang="fr-FR" sz="2000" dirty="0" smtClean="0">
                <a:solidFill>
                  <a:prstClr val="black"/>
                </a:solidFill>
              </a:rPr>
              <a:t>animent les personnages. Du coup, l’animateur pourra quelque peu déroger au protocole des 5 étapes au profit d’un questionnement plus global du type « Après l’avoir résumée pouvez vous me commenter cette situation ? »</a:t>
            </a:r>
          </a:p>
          <a:p>
            <a:pPr lvl="0" algn="ctr" fontAlgn="base">
              <a:spcBef>
                <a:spcPct val="0"/>
              </a:spcBef>
              <a:spcAft>
                <a:spcPct val="0"/>
              </a:spcAft>
              <a:defRPr/>
            </a:pPr>
            <a:r>
              <a:rPr lang="fr-FR" sz="2000" dirty="0" smtClean="0">
                <a:solidFill>
                  <a:prstClr val="black"/>
                </a:solidFill>
              </a:rPr>
              <a:t>Pour accomplir cette tâche de façon optimale le candidat </a:t>
            </a:r>
            <a:r>
              <a:rPr lang="fr-FR" sz="2000" dirty="0">
                <a:solidFill>
                  <a:prstClr val="black"/>
                </a:solidFill>
              </a:rPr>
              <a:t>devra </a:t>
            </a:r>
            <a:r>
              <a:rPr lang="fr-FR" sz="2000" dirty="0" smtClean="0">
                <a:solidFill>
                  <a:prstClr val="black"/>
                </a:solidFill>
              </a:rPr>
              <a:t>être capable d’analyser finement les éléments du contexte, mobiliser des aptitudes </a:t>
            </a:r>
            <a:r>
              <a:rPr lang="fr-FR" sz="2000" dirty="0">
                <a:solidFill>
                  <a:prstClr val="black"/>
                </a:solidFill>
              </a:rPr>
              <a:t>en théorie de </a:t>
            </a:r>
            <a:r>
              <a:rPr lang="fr-FR" sz="2000" dirty="0" smtClean="0">
                <a:solidFill>
                  <a:prstClr val="black"/>
                </a:solidFill>
              </a:rPr>
              <a:t>l’esprit, être dotée d’empathie. </a:t>
            </a:r>
          </a:p>
          <a:p>
            <a:pPr algn="ctr" fontAlgn="base">
              <a:spcBef>
                <a:spcPct val="0"/>
              </a:spcBef>
              <a:spcAft>
                <a:spcPct val="0"/>
              </a:spcAft>
              <a:defRPr/>
            </a:pPr>
            <a:r>
              <a:rPr lang="fr-FR" sz="2000" dirty="0">
                <a:solidFill>
                  <a:prstClr val="black"/>
                </a:solidFill>
              </a:rPr>
              <a:t>Il n’en demeure pas moins que le candidat pourra être amené à réaliser un jeu de rôle s’il envisage une stratégie relationnelle susceptible de répondre aux objectifs de l’un ou l’autre des personnages en situation. </a:t>
            </a:r>
            <a:endParaRPr lang="fr-FR" sz="1100" dirty="0">
              <a:solidFill>
                <a:schemeClr val="accent3">
                  <a:lumMod val="75000"/>
                </a:schemeClr>
              </a:solidFill>
            </a:endParaRPr>
          </a:p>
          <a:p>
            <a:pPr lvl="0" algn="ctr" fontAlgn="base">
              <a:spcBef>
                <a:spcPct val="0"/>
              </a:spcBef>
              <a:spcAft>
                <a:spcPct val="0"/>
              </a:spcAft>
              <a:defRPr/>
            </a:pPr>
            <a:r>
              <a:rPr lang="fr-FR" sz="2000" dirty="0" smtClean="0">
                <a:solidFill>
                  <a:prstClr val="black"/>
                </a:solidFill>
              </a:rPr>
              <a:t>L’animateur cherchera par ses interventions à explorer la façon dont le participant élabore des </a:t>
            </a:r>
            <a:r>
              <a:rPr lang="fr-FR" sz="2000" b="1" dirty="0" smtClean="0">
                <a:solidFill>
                  <a:prstClr val="black"/>
                </a:solidFill>
              </a:rPr>
              <a:t>hypothèses argumentées, </a:t>
            </a:r>
            <a:r>
              <a:rPr lang="fr-FR" sz="2000" dirty="0" smtClean="0">
                <a:solidFill>
                  <a:prstClr val="black"/>
                </a:solidFill>
              </a:rPr>
              <a:t>établit un profil psychologique des personnages</a:t>
            </a:r>
            <a:r>
              <a:rPr lang="fr-FR" sz="2000" b="1" dirty="0" smtClean="0">
                <a:solidFill>
                  <a:prstClr val="black"/>
                </a:solidFill>
              </a:rPr>
              <a:t> </a:t>
            </a:r>
            <a:r>
              <a:rPr lang="fr-FR" sz="2000" dirty="0" smtClean="0">
                <a:solidFill>
                  <a:prstClr val="black"/>
                </a:solidFill>
              </a:rPr>
              <a:t>à partir d’informations recueillies dans les saynètes. </a:t>
            </a:r>
          </a:p>
        </p:txBody>
      </p:sp>
    </p:spTree>
    <p:extLst>
      <p:ext uri="{BB962C8B-B14F-4D97-AF65-F5344CB8AC3E}">
        <p14:creationId xmlns:p14="http://schemas.microsoft.com/office/powerpoint/2010/main" val="2798193121"/>
      </p:ext>
    </p:extLst>
  </p:cSld>
  <p:clrMapOvr>
    <a:masterClrMapping/>
  </p:clrMapOvr>
  <p:transition spd="slow"/>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Papier">
  <a:themeElements>
    <a:clrScheme name="Papi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i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1958</TotalTime>
  <Words>1727</Words>
  <Application>Microsoft Office PowerPoint</Application>
  <PresentationFormat>Grand écran</PresentationFormat>
  <Paragraphs>226</Paragraphs>
  <Slides>22</Slides>
  <Notes>1</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22</vt:i4>
      </vt:variant>
    </vt:vector>
  </HeadingPairs>
  <TitlesOfParts>
    <vt:vector size="31" baseType="lpstr">
      <vt:lpstr>Arial</vt:lpstr>
      <vt:lpstr>BatangChe</vt:lpstr>
      <vt:lpstr>Blackadder ITC</vt:lpstr>
      <vt:lpstr>Calibri</vt:lpstr>
      <vt:lpstr>Constantia</vt:lpstr>
      <vt:lpstr>Wingdings</vt:lpstr>
      <vt:lpstr>Wingdings 2</vt:lpstr>
      <vt:lpstr>1_Papier</vt:lpstr>
      <vt:lpstr>Thème Office</vt:lpstr>
      <vt:lpstr>Guidance à l’animation</vt:lpstr>
      <vt:lpstr>        Sommaire</vt:lpstr>
      <vt:lpstr>        Préambule </vt:lpstr>
      <vt:lpstr>        Préambule </vt:lpstr>
      <vt:lpstr>        Préambule </vt:lpstr>
      <vt:lpstr>       Vidéos de 1 à 6 </vt:lpstr>
      <vt:lpstr>        Vidéos de 1 à 6 </vt:lpstr>
      <vt:lpstr>        Vidéos de 1 à 6 </vt:lpstr>
      <vt:lpstr>       Vidéos de 7 à 9</vt:lpstr>
      <vt:lpstr>Présentation PowerPoint</vt:lpstr>
      <vt:lpstr>       Vidéo 1 « Le père Noël</vt:lpstr>
      <vt:lpstr>       Vidéo 2 « Le facteur »</vt:lpstr>
      <vt:lpstr>       Vidéo 3 « La BM »</vt:lpstr>
      <vt:lpstr>       Vidéo 4 « Jolie bouteille »</vt:lpstr>
      <vt:lpstr>       Vidéo 5 « Le bilboquet »</vt:lpstr>
      <vt:lpstr>       Vidéo 6 « L’hôtel »</vt:lpstr>
      <vt:lpstr>       Vidéo 7 « Le critique »</vt:lpstr>
      <vt:lpstr>       Vidéo 8 « Titine »</vt:lpstr>
      <vt:lpstr>       Vidéo 9 « Madeleine »</vt:lpstr>
      <vt:lpstr>      Conclusion </vt:lpstr>
      <vt:lpstr>Mémo</vt:lpstr>
      <vt:lpstr>Mémo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Serge Rouvière</dc:creator>
  <cp:lastModifiedBy>Serge Rouvière</cp:lastModifiedBy>
  <cp:revision>164</cp:revision>
  <dcterms:created xsi:type="dcterms:W3CDTF">2023-07-05T13:31:14Z</dcterms:created>
  <dcterms:modified xsi:type="dcterms:W3CDTF">2024-01-05T12:43:43Z</dcterms:modified>
</cp:coreProperties>
</file>